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1" r:id="rId14"/>
    <p:sldId id="268" r:id="rId15"/>
    <p:sldId id="269" r:id="rId16"/>
    <p:sldId id="270" r:id="rId17"/>
  </p:sldIdLst>
  <p:sldSz cx="14630400" cy="8229600"/>
  <p:notesSz cx="8229600" cy="14630400"/>
  <p:embeddedFontLst>
    <p:embeddedFont>
      <p:font typeface="Consolas" panose="020B0609020204030204" pitchFamily="49" charset="0"/>
      <p:regular r:id="rId19"/>
      <p:bold r:id="rId20"/>
      <p:italic r:id="rId21"/>
      <p:boldItalic r:id="rId22"/>
    </p:embeddedFont>
    <p:embeddedFont>
      <p:font typeface="Host Grotesk Medium" panose="020B0604020202020204" charset="0"/>
      <p:regular r:id="rId23"/>
    </p:embeddedFont>
    <p:embeddedFont>
      <p:font typeface="Roboto" panose="02000000000000000000" pitchFamily="2"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5097" autoAdjust="0"/>
  </p:normalViewPr>
  <p:slideViewPr>
    <p:cSldViewPr snapToGrid="0" snapToObjects="1">
      <p:cViewPr varScale="1">
        <p:scale>
          <a:sx n="63" d="100"/>
          <a:sy n="63" d="100"/>
        </p:scale>
        <p:origin x="946" y="2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59171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C7E0E7"/>
          </a:solidFill>
          <a:ln/>
        </p:spPr>
        <p:txBody>
          <a:bodyPr/>
          <a:lstStyle/>
          <a:p>
            <a:endParaRPr lang="en-US"/>
          </a:p>
        </p:txBody>
      </p:sp>
      <p:sp>
        <p:nvSpPr>
          <p:cNvPr id="3" name="Shape 1"/>
          <p:cNvSpPr/>
          <p:nvPr/>
        </p:nvSpPr>
        <p:spPr>
          <a:xfrm>
            <a:off x="0" y="0"/>
            <a:ext cx="14630400" cy="8229600"/>
          </a:xfrm>
          <a:prstGeom prst="rect">
            <a:avLst/>
          </a:prstGeom>
          <a:solidFill>
            <a:srgbClr val="FAF9F5"/>
          </a:solidFill>
          <a:ln/>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4.xml"/><Relationship Id="rId1" Type="http://schemas.openxmlformats.org/officeDocument/2006/relationships/slideLayout" Target="../slideLayouts/slideLayout15.xml"/><Relationship Id="rId5" Type="http://schemas.openxmlformats.org/officeDocument/2006/relationships/image" Target="../media/image30.svg"/><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hyperlink" Target="https://courses.lumenlearning.com/wmopen-compapp/chapter/creating-a-new-workbook/" TargetMode="External"/><Relationship Id="rId5" Type="http://schemas.openxmlformats.org/officeDocument/2006/relationships/image" Target="../media/image32.png"/><Relationship Id="rId4" Type="http://schemas.openxmlformats.org/officeDocument/2006/relationships/hyperlink" Target="https://pixabay.com/fr/illustrations/merci-note-merci-noter-message-1428147/"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90" y="3002280"/>
            <a:ext cx="7556421" cy="1240155"/>
          </a:xfrm>
          <a:prstGeom prst="rect">
            <a:avLst/>
          </a:prstGeom>
          <a:noFill/>
          <a:ln/>
        </p:spPr>
        <p:txBody>
          <a:bodyPr wrap="square" lIns="0" tIns="0" rIns="0" bIns="0" rtlCol="0" anchor="t"/>
          <a:lstStyle/>
          <a:p>
            <a:pPr marL="0" indent="0" algn="l">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Analysing and Visualising Regional Sales Performance</a:t>
            </a:r>
            <a:endParaRPr lang="en-US" sz="3900" dirty="0"/>
          </a:p>
        </p:txBody>
      </p:sp>
      <p:sp>
        <p:nvSpPr>
          <p:cNvPr id="4" name="Text 1"/>
          <p:cNvSpPr/>
          <p:nvPr/>
        </p:nvSpPr>
        <p:spPr>
          <a:xfrm>
            <a:off x="6280190" y="4321731"/>
            <a:ext cx="4655344" cy="310158"/>
          </a:xfrm>
          <a:prstGeom prst="rect">
            <a:avLst/>
          </a:prstGeom>
          <a:noFill/>
          <a:ln/>
        </p:spPr>
        <p:txBody>
          <a:bodyPr wrap="none" lIns="0" tIns="0" rIns="0" bIns="0" rtlCol="0" anchor="t"/>
          <a:lstStyle/>
          <a:p>
            <a:pPr marL="0" indent="0" algn="l">
              <a:lnSpc>
                <a:spcPts val="2400"/>
              </a:lnSpc>
              <a:buNone/>
            </a:pPr>
            <a:r>
              <a:rPr lang="en-US" sz="1950" dirty="0">
                <a:solidFill>
                  <a:srgbClr val="2E3C4E"/>
                </a:solidFill>
                <a:latin typeface="Host Grotesk Medium" pitchFamily="34" charset="0"/>
                <a:ea typeface="Host Grotesk Medium" pitchFamily="34" charset="-122"/>
                <a:cs typeface="Host Grotesk Medium" pitchFamily="34" charset="-120"/>
              </a:rPr>
              <a:t>Retail Sales Analytics for ABC Electronics</a:t>
            </a:r>
            <a:endParaRPr lang="en-US" sz="1950" dirty="0"/>
          </a:p>
        </p:txBody>
      </p:sp>
      <p:sp>
        <p:nvSpPr>
          <p:cNvPr id="5" name="Text 2"/>
          <p:cNvSpPr/>
          <p:nvPr/>
        </p:nvSpPr>
        <p:spPr>
          <a:xfrm>
            <a:off x="6280190" y="4929545"/>
            <a:ext cx="7556421" cy="297656"/>
          </a:xfrm>
          <a:prstGeom prst="rect">
            <a:avLst/>
          </a:prstGeom>
          <a:noFill/>
          <a:ln/>
        </p:spPr>
        <p:txBody>
          <a:bodyPr wrap="none" lIns="0" tIns="0" rIns="0" bIns="0" rtlCol="0" anchor="t"/>
          <a:lstStyle/>
          <a:p>
            <a:pPr marL="0" indent="0" algn="l">
              <a:lnSpc>
                <a:spcPts val="2300"/>
              </a:lnSpc>
              <a:buNone/>
            </a:pPr>
            <a:r>
              <a:rPr lang="en-US" dirty="0">
                <a:solidFill>
                  <a:srgbClr val="384653"/>
                </a:solidFill>
                <a:latin typeface="Roboto" pitchFamily="34" charset="0"/>
                <a:ea typeface="Roboto" pitchFamily="34" charset="-122"/>
                <a:cs typeface="Roboto" pitchFamily="34" charset="-120"/>
              </a:rPr>
              <a:t>Kousalya Shanmugam Sundari</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06849" y="348377"/>
            <a:ext cx="6609398" cy="396002"/>
          </a:xfrm>
          <a:prstGeom prst="rect">
            <a:avLst/>
          </a:prstGeom>
          <a:noFill/>
          <a:ln/>
        </p:spPr>
        <p:txBody>
          <a:bodyPr wrap="none" lIns="0" tIns="0" rIns="0" bIns="0" rtlCol="0" anchor="t"/>
          <a:lstStyle/>
          <a:p>
            <a:pPr marL="0" indent="0" algn="l">
              <a:lnSpc>
                <a:spcPts val="3100"/>
              </a:lnSpc>
              <a:buNone/>
            </a:pPr>
            <a:r>
              <a:rPr lang="en-US" sz="2450" dirty="0">
                <a:solidFill>
                  <a:srgbClr val="2E3C4E"/>
                </a:solidFill>
                <a:latin typeface="Host Grotesk Medium" pitchFamily="34" charset="0"/>
                <a:ea typeface="Host Grotesk Medium" pitchFamily="34" charset="-122"/>
                <a:cs typeface="Host Grotesk Medium" pitchFamily="34" charset="-120"/>
              </a:rPr>
              <a:t>Task 7: Regression Analysis—Discount Impact</a:t>
            </a:r>
            <a:endParaRPr lang="en-US" sz="2450" dirty="0"/>
          </a:p>
        </p:txBody>
      </p:sp>
      <p:sp>
        <p:nvSpPr>
          <p:cNvPr id="3" name="Text 1"/>
          <p:cNvSpPr/>
          <p:nvPr/>
        </p:nvSpPr>
        <p:spPr>
          <a:xfrm>
            <a:off x="506849" y="1061085"/>
            <a:ext cx="3852386" cy="237530"/>
          </a:xfrm>
          <a:prstGeom prst="rect">
            <a:avLst/>
          </a:prstGeom>
          <a:noFill/>
          <a:ln/>
        </p:spPr>
        <p:txBody>
          <a:bodyPr wrap="none" lIns="0" tIns="0" rIns="0" bIns="0" rtlCol="0" anchor="t"/>
          <a:lstStyle/>
          <a:p>
            <a:pPr marL="0" indent="0" algn="l">
              <a:lnSpc>
                <a:spcPts val="1850"/>
              </a:lnSpc>
              <a:buNone/>
            </a:pPr>
            <a:r>
              <a:rPr lang="en-US" sz="2000" b="1" dirty="0">
                <a:solidFill>
                  <a:srgbClr val="2E3C4E"/>
                </a:solidFill>
                <a:latin typeface="Host Grotesk Medium" pitchFamily="34" charset="0"/>
                <a:ea typeface="Host Grotesk Medium" pitchFamily="34" charset="-122"/>
                <a:cs typeface="Host Grotesk Medium" pitchFamily="34" charset="-120"/>
              </a:rPr>
              <a:t>Challenging Assumptions About Discounting</a:t>
            </a:r>
            <a:endParaRPr lang="en-US" sz="2000" b="1" dirty="0"/>
          </a:p>
        </p:txBody>
      </p:sp>
      <p:sp>
        <p:nvSpPr>
          <p:cNvPr id="4" name="Text 2"/>
          <p:cNvSpPr/>
          <p:nvPr/>
        </p:nvSpPr>
        <p:spPr>
          <a:xfrm>
            <a:off x="506849" y="1739657"/>
            <a:ext cx="6653808" cy="380047"/>
          </a:xfrm>
          <a:prstGeom prst="rect">
            <a:avLst/>
          </a:prstGeom>
          <a:noFill/>
          <a:ln/>
        </p:spPr>
        <p:txBody>
          <a:bodyPr wrap="squar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Using Excel's Data Analysis ToolPak, I conducted linear regression analysis to</a:t>
            </a:r>
          </a:p>
          <a:p>
            <a:pPr marL="0" indent="0" algn="l">
              <a:lnSpc>
                <a:spcPts val="145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quantify the relationship between discount percentage and sales amount.</a:t>
            </a:r>
          </a:p>
          <a:p>
            <a:pPr marL="0" indent="0" algn="l">
              <a:lnSpc>
                <a:spcPts val="145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The results challenge conventional wisdom about promotional effectiveness.</a:t>
            </a:r>
            <a:endParaRPr lang="en-US" sz="1400" dirty="0"/>
          </a:p>
        </p:txBody>
      </p:sp>
      <p:sp>
        <p:nvSpPr>
          <p:cNvPr id="5" name="Text 3"/>
          <p:cNvSpPr/>
          <p:nvPr/>
        </p:nvSpPr>
        <p:spPr>
          <a:xfrm>
            <a:off x="506849" y="3070609"/>
            <a:ext cx="6653808" cy="190024"/>
          </a:xfrm>
          <a:prstGeom prst="rect">
            <a:avLst/>
          </a:prstGeom>
          <a:noFill/>
          <a:ln/>
        </p:spPr>
        <p:txBody>
          <a:bodyPr wrap="none" lIns="0" tIns="0" rIns="0" bIns="0" rtlCol="0" anchor="t"/>
          <a:lstStyle/>
          <a:p>
            <a:pPr marL="0" indent="0" algn="l">
              <a:lnSpc>
                <a:spcPts val="1450"/>
              </a:lnSpc>
              <a:buNone/>
            </a:pPr>
            <a:r>
              <a:rPr lang="en-US" sz="2400" b="1" dirty="0">
                <a:solidFill>
                  <a:srgbClr val="384653"/>
                </a:solidFill>
                <a:latin typeface="Roboto" pitchFamily="34" charset="0"/>
                <a:ea typeface="Roboto" pitchFamily="34" charset="-122"/>
                <a:cs typeface="Roboto" pitchFamily="34" charset="-120"/>
              </a:rPr>
              <a:t>Statistical Findings:</a:t>
            </a:r>
            <a:endParaRPr lang="en-US" sz="2400" b="1" dirty="0"/>
          </a:p>
        </p:txBody>
      </p:sp>
      <p:sp>
        <p:nvSpPr>
          <p:cNvPr id="6" name="Text 4"/>
          <p:cNvSpPr/>
          <p:nvPr/>
        </p:nvSpPr>
        <p:spPr>
          <a:xfrm>
            <a:off x="506849" y="3523869"/>
            <a:ext cx="6653808" cy="190024"/>
          </a:xfrm>
          <a:prstGeom prst="rect">
            <a:avLst/>
          </a:prstGeom>
          <a:noFill/>
          <a:ln/>
        </p:spPr>
        <p:txBody>
          <a:bodyPr wrap="none" lIns="0" tIns="0" rIns="0" bIns="0" rtlCol="0" anchor="t"/>
          <a:lstStyle/>
          <a:p>
            <a:pPr marL="342900" indent="-342900" algn="l">
              <a:lnSpc>
                <a:spcPts val="1450"/>
              </a:lnSpc>
              <a:buSzPct val="100000"/>
              <a:buChar char="•"/>
            </a:pPr>
            <a:r>
              <a:rPr lang="en-US" sz="1400" b="1" dirty="0">
                <a:solidFill>
                  <a:srgbClr val="384653"/>
                </a:solidFill>
                <a:latin typeface="Roboto" pitchFamily="34" charset="0"/>
                <a:ea typeface="Roboto" pitchFamily="34" charset="-122"/>
                <a:cs typeface="Roboto" pitchFamily="34" charset="-120"/>
              </a:rPr>
              <a:t>R² value: 0.0003</a:t>
            </a:r>
            <a:r>
              <a:rPr lang="en-US" sz="1400" dirty="0">
                <a:solidFill>
                  <a:srgbClr val="384653"/>
                </a:solidFill>
                <a:latin typeface="Roboto" pitchFamily="34" charset="0"/>
                <a:ea typeface="Roboto" pitchFamily="34" charset="-122"/>
                <a:cs typeface="Roboto" pitchFamily="34" charset="-120"/>
              </a:rPr>
              <a:t> — Only 0.03% of sales variance explained by discounts</a:t>
            </a:r>
            <a:endParaRPr lang="en-US" sz="1400" dirty="0"/>
          </a:p>
        </p:txBody>
      </p:sp>
      <p:sp>
        <p:nvSpPr>
          <p:cNvPr id="7" name="Text 5"/>
          <p:cNvSpPr/>
          <p:nvPr/>
        </p:nvSpPr>
        <p:spPr>
          <a:xfrm>
            <a:off x="506849" y="3977129"/>
            <a:ext cx="6653808" cy="190024"/>
          </a:xfrm>
          <a:prstGeom prst="rect">
            <a:avLst/>
          </a:prstGeom>
          <a:noFill/>
          <a:ln/>
        </p:spPr>
        <p:txBody>
          <a:bodyPr wrap="none" lIns="0" tIns="0" rIns="0" bIns="0" rtlCol="0" anchor="t"/>
          <a:lstStyle/>
          <a:p>
            <a:pPr marL="342900" indent="-342900" algn="l">
              <a:lnSpc>
                <a:spcPts val="1450"/>
              </a:lnSpc>
              <a:buSzPct val="100000"/>
              <a:buChar char="•"/>
            </a:pPr>
            <a:r>
              <a:rPr lang="en-US" sz="1400" b="1" dirty="0">
                <a:solidFill>
                  <a:srgbClr val="384653"/>
                </a:solidFill>
                <a:latin typeface="Roboto" pitchFamily="34" charset="0"/>
                <a:ea typeface="Roboto" pitchFamily="34" charset="-122"/>
                <a:cs typeface="Roboto" pitchFamily="34" charset="-120"/>
              </a:rPr>
              <a:t>Regression equation:</a:t>
            </a:r>
            <a:r>
              <a:rPr lang="en-US" sz="1400" dirty="0">
                <a:solidFill>
                  <a:srgbClr val="384653"/>
                </a:solidFill>
                <a:latin typeface="Roboto" pitchFamily="34" charset="0"/>
                <a:ea typeface="Roboto" pitchFamily="34" charset="-122"/>
                <a:cs typeface="Roboto" pitchFamily="34" charset="-120"/>
              </a:rPr>
              <a:t> Sales = 24.32 + 0.00018 × Discount</a:t>
            </a:r>
            <a:endParaRPr lang="en-US" sz="1400" dirty="0"/>
          </a:p>
        </p:txBody>
      </p:sp>
      <p:sp>
        <p:nvSpPr>
          <p:cNvPr id="8" name="Text 6"/>
          <p:cNvSpPr/>
          <p:nvPr/>
        </p:nvSpPr>
        <p:spPr>
          <a:xfrm>
            <a:off x="499229" y="4515708"/>
            <a:ext cx="6653808" cy="190024"/>
          </a:xfrm>
          <a:prstGeom prst="rect">
            <a:avLst/>
          </a:prstGeom>
          <a:noFill/>
          <a:ln/>
        </p:spPr>
        <p:txBody>
          <a:bodyPr wrap="none" lIns="0" tIns="0" rIns="0" bIns="0" rtlCol="0" anchor="t"/>
          <a:lstStyle/>
          <a:p>
            <a:pPr marL="342900" indent="-342900" algn="l">
              <a:lnSpc>
                <a:spcPts val="1450"/>
              </a:lnSpc>
              <a:buSzPct val="100000"/>
              <a:buChar char="•"/>
            </a:pPr>
            <a:r>
              <a:rPr lang="en-US" sz="1400" b="1" dirty="0">
                <a:solidFill>
                  <a:srgbClr val="384653"/>
                </a:solidFill>
                <a:latin typeface="Roboto" pitchFamily="34" charset="0"/>
                <a:ea typeface="Roboto" pitchFamily="34" charset="-122"/>
                <a:cs typeface="Roboto" pitchFamily="34" charset="-120"/>
              </a:rPr>
              <a:t>P-value: 0.27</a:t>
            </a:r>
            <a:r>
              <a:rPr lang="en-US" sz="1400" dirty="0">
                <a:solidFill>
                  <a:srgbClr val="384653"/>
                </a:solidFill>
                <a:latin typeface="Roboto" pitchFamily="34" charset="0"/>
                <a:ea typeface="Roboto" pitchFamily="34" charset="-122"/>
                <a:cs typeface="Roboto" pitchFamily="34" charset="-120"/>
              </a:rPr>
              <a:t> — Not statistically significant at standard confidence levels</a:t>
            </a:r>
            <a:endParaRPr lang="en-US" sz="1400" dirty="0"/>
          </a:p>
        </p:txBody>
      </p:sp>
      <p:sp>
        <p:nvSpPr>
          <p:cNvPr id="9" name="Text 7"/>
          <p:cNvSpPr/>
          <p:nvPr/>
        </p:nvSpPr>
        <p:spPr>
          <a:xfrm>
            <a:off x="499229" y="4990969"/>
            <a:ext cx="6653808" cy="190024"/>
          </a:xfrm>
          <a:prstGeom prst="rect">
            <a:avLst/>
          </a:prstGeom>
          <a:noFill/>
          <a:ln/>
        </p:spPr>
        <p:txBody>
          <a:bodyPr wrap="none" lIns="0" tIns="0" rIns="0" bIns="0" rtlCol="0" anchor="t"/>
          <a:lstStyle/>
          <a:p>
            <a:pPr marL="342900" indent="-342900" algn="l">
              <a:lnSpc>
                <a:spcPts val="1450"/>
              </a:lnSpc>
              <a:buSzPct val="100000"/>
              <a:buChar char="•"/>
            </a:pPr>
            <a:r>
              <a:rPr lang="en-US" sz="1400" b="1" dirty="0">
                <a:solidFill>
                  <a:srgbClr val="384653"/>
                </a:solidFill>
                <a:latin typeface="Roboto" pitchFamily="34" charset="0"/>
                <a:ea typeface="Roboto" pitchFamily="34" charset="-122"/>
                <a:cs typeface="Roboto" pitchFamily="34" charset="-120"/>
              </a:rPr>
              <a:t>Interpretation:</a:t>
            </a:r>
            <a:r>
              <a:rPr lang="en-US" sz="1400" dirty="0">
                <a:solidFill>
                  <a:srgbClr val="384653"/>
                </a:solidFill>
                <a:latin typeface="Roboto" pitchFamily="34" charset="0"/>
                <a:ea typeface="Roboto" pitchFamily="34" charset="-122"/>
                <a:cs typeface="Roboto" pitchFamily="34" charset="-120"/>
              </a:rPr>
              <a:t> Discounts show minimal impact on sales volume</a:t>
            </a:r>
            <a:endParaRPr lang="en-US" sz="1400" dirty="0"/>
          </a:p>
        </p:txBody>
      </p:sp>
      <p:sp>
        <p:nvSpPr>
          <p:cNvPr id="10" name="Text 8"/>
          <p:cNvSpPr/>
          <p:nvPr/>
        </p:nvSpPr>
        <p:spPr>
          <a:xfrm>
            <a:off x="462439" y="5481484"/>
            <a:ext cx="6653808" cy="380047"/>
          </a:xfrm>
          <a:prstGeom prst="rect">
            <a:avLst/>
          </a:prstGeom>
          <a:noFill/>
          <a:ln/>
        </p:spPr>
        <p:txBody>
          <a:bodyPr wrap="squar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This weak correlation suggests that factors beyond pricing—such as product quality,</a:t>
            </a:r>
          </a:p>
          <a:p>
            <a:pPr marL="0" indent="0" algn="l">
              <a:lnSpc>
                <a:spcPts val="145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brand loyalty, and customer service—drive purchasing decisions more significantly</a:t>
            </a:r>
          </a:p>
          <a:p>
            <a:pPr marL="0" indent="0" algn="l">
              <a:lnSpc>
                <a:spcPts val="145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than discount levels.</a:t>
            </a:r>
            <a:endParaRPr lang="en-US" sz="1400" dirty="0"/>
          </a:p>
        </p:txBody>
      </p:sp>
      <p:pic>
        <p:nvPicPr>
          <p:cNvPr id="11" name="Image 0" descr="preencoded.png"/>
          <p:cNvPicPr>
            <a:picLocks noChangeAspect="1"/>
          </p:cNvPicPr>
          <p:nvPr/>
        </p:nvPicPr>
        <p:blipFill>
          <a:blip r:embed="rId3"/>
          <a:stretch>
            <a:fillRect/>
          </a:stretch>
        </p:blipFill>
        <p:spPr>
          <a:xfrm>
            <a:off x="7477363" y="348377"/>
            <a:ext cx="6653808" cy="7382351"/>
          </a:xfrm>
          <a:prstGeom prst="rect">
            <a:avLst/>
          </a:prstGeom>
        </p:spPr>
      </p:pic>
      <p:sp>
        <p:nvSpPr>
          <p:cNvPr id="12" name="Shape 9"/>
          <p:cNvSpPr/>
          <p:nvPr/>
        </p:nvSpPr>
        <p:spPr>
          <a:xfrm>
            <a:off x="369427" y="6563158"/>
            <a:ext cx="6653808" cy="1373290"/>
          </a:xfrm>
          <a:prstGeom prst="roundRect">
            <a:avLst>
              <a:gd name="adj" fmla="val 4326"/>
            </a:avLst>
          </a:prstGeom>
          <a:solidFill>
            <a:srgbClr val="C6E4EB"/>
          </a:solidFill>
          <a:ln/>
        </p:spPr>
        <p:txBody>
          <a:bodyPr/>
          <a:lstStyle/>
          <a:p>
            <a:endParaRPr lang="en-US"/>
          </a:p>
        </p:txBody>
      </p:sp>
      <p:pic>
        <p:nvPicPr>
          <p:cNvPr id="13" name="Image 1" descr="preencoded.png"/>
          <p:cNvPicPr>
            <a:picLocks noChangeAspect="1"/>
          </p:cNvPicPr>
          <p:nvPr/>
        </p:nvPicPr>
        <p:blipFill>
          <a:blip r:embed="rId4"/>
          <a:stretch>
            <a:fillRect/>
          </a:stretch>
        </p:blipFill>
        <p:spPr>
          <a:xfrm>
            <a:off x="7604046" y="8037790"/>
            <a:ext cx="198001" cy="158353"/>
          </a:xfrm>
          <a:prstGeom prst="rect">
            <a:avLst/>
          </a:prstGeom>
        </p:spPr>
      </p:pic>
      <p:sp>
        <p:nvSpPr>
          <p:cNvPr id="14" name="Text 10"/>
          <p:cNvSpPr/>
          <p:nvPr/>
        </p:nvSpPr>
        <p:spPr>
          <a:xfrm>
            <a:off x="506849" y="6733104"/>
            <a:ext cx="1584008" cy="197882"/>
          </a:xfrm>
          <a:prstGeom prst="rect">
            <a:avLst/>
          </a:prstGeom>
          <a:noFill/>
          <a:ln/>
        </p:spPr>
        <p:txBody>
          <a:bodyPr wrap="none" lIns="0" tIns="0" rIns="0" bIns="0" rtlCol="0" anchor="t"/>
          <a:lstStyle/>
          <a:p>
            <a:pPr marL="0" indent="0" algn="l">
              <a:lnSpc>
                <a:spcPts val="1550"/>
              </a:lnSpc>
              <a:buNone/>
            </a:pPr>
            <a:r>
              <a:rPr lang="en-US" sz="1600" dirty="0">
                <a:solidFill>
                  <a:srgbClr val="000000"/>
                </a:solidFill>
                <a:latin typeface="Host Grotesk Medium" pitchFamily="34" charset="0"/>
                <a:ea typeface="Host Grotesk Medium" pitchFamily="34" charset="-122"/>
                <a:cs typeface="Host Grotesk Medium" pitchFamily="34" charset="-120"/>
              </a:rPr>
              <a:t>Strategic Implication</a:t>
            </a:r>
            <a:endParaRPr lang="en-US" sz="1600" dirty="0"/>
          </a:p>
        </p:txBody>
      </p:sp>
      <p:sp>
        <p:nvSpPr>
          <p:cNvPr id="15" name="Text 11"/>
          <p:cNvSpPr/>
          <p:nvPr/>
        </p:nvSpPr>
        <p:spPr>
          <a:xfrm>
            <a:off x="506849" y="7062542"/>
            <a:ext cx="6381631" cy="570071"/>
          </a:xfrm>
          <a:prstGeom prst="rect">
            <a:avLst/>
          </a:prstGeom>
          <a:noFill/>
          <a:ln/>
        </p:spPr>
        <p:txBody>
          <a:bodyPr wrap="square" lIns="0" tIns="0" rIns="0" bIns="0" rtlCol="0" anchor="t"/>
          <a:lstStyle/>
          <a:p>
            <a:pPr marL="0" indent="0" algn="l">
              <a:lnSpc>
                <a:spcPts val="1450"/>
              </a:lnSpc>
              <a:buNone/>
            </a:pPr>
            <a:r>
              <a:rPr lang="en-US" sz="1200" dirty="0">
                <a:solidFill>
                  <a:srgbClr val="000000"/>
                </a:solidFill>
                <a:latin typeface="Roboto" pitchFamily="34" charset="0"/>
                <a:ea typeface="Roboto" pitchFamily="34" charset="-122"/>
                <a:cs typeface="Roboto" pitchFamily="34" charset="-120"/>
              </a:rPr>
              <a:t>The negligible correlation between discount percentage and sales amount suggests ABC Electronics may be leaving profit on the table through unnecessary discounting. Testing reduced discount strategies could improve margins without significantly impacting volume.</a:t>
            </a:r>
            <a:endParaRPr lang="en-US" sz="1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70859" y="678060"/>
            <a:ext cx="11471672" cy="620078"/>
          </a:xfrm>
          <a:prstGeom prst="rect">
            <a:avLst/>
          </a:prstGeom>
          <a:noFill/>
          <a:ln/>
        </p:spPr>
        <p:txBody>
          <a:bodyPr wrap="none" lIns="0" tIns="0" rIns="0" bIns="0" rtlCol="0" anchor="t"/>
          <a:lstStyle/>
          <a:p>
            <a:pPr marL="0" indent="0" algn="l">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Task 8: Stacked Bar Chart—Category Composition</a:t>
            </a:r>
            <a:endParaRPr lang="en-US" sz="3900" dirty="0"/>
          </a:p>
        </p:txBody>
      </p:sp>
      <p:sp>
        <p:nvSpPr>
          <p:cNvPr id="3" name="Text 1"/>
          <p:cNvSpPr/>
          <p:nvPr/>
        </p:nvSpPr>
        <p:spPr>
          <a:xfrm>
            <a:off x="793790" y="1647850"/>
            <a:ext cx="5560933" cy="372070"/>
          </a:xfrm>
          <a:prstGeom prst="rect">
            <a:avLst/>
          </a:prstGeom>
          <a:noFill/>
          <a:ln/>
        </p:spPr>
        <p:txBody>
          <a:bodyPr wrap="none" lIns="0" tIns="0" rIns="0" bIns="0" rtlCol="0" anchor="t"/>
          <a:lstStyle/>
          <a:p>
            <a:pPr marL="0" indent="0" algn="l">
              <a:lnSpc>
                <a:spcPts val="2900"/>
              </a:lnSpc>
              <a:buNone/>
            </a:pPr>
            <a:r>
              <a:rPr lang="en-US" sz="2300" dirty="0">
                <a:solidFill>
                  <a:srgbClr val="2E3C4E"/>
                </a:solidFill>
                <a:latin typeface="Host Grotesk Medium" pitchFamily="34" charset="0"/>
                <a:ea typeface="Host Grotesk Medium" pitchFamily="34" charset="-122"/>
                <a:cs typeface="Host Grotesk Medium" pitchFamily="34" charset="-120"/>
              </a:rPr>
              <a:t>Uncovering Regional Category Strengths</a:t>
            </a:r>
            <a:endParaRPr lang="en-US" sz="2300" dirty="0"/>
          </a:p>
        </p:txBody>
      </p:sp>
      <p:sp>
        <p:nvSpPr>
          <p:cNvPr id="4" name="Text 2"/>
          <p:cNvSpPr/>
          <p:nvPr/>
        </p:nvSpPr>
        <p:spPr>
          <a:xfrm>
            <a:off x="793790" y="2403398"/>
            <a:ext cx="13042821"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The stacked bar chart provides granular visibility into how each region's total sales distributes across the five product categories. This multi-dimensional view reveals strategic opportunities and competitive advantages within specific region-category combinations.</a:t>
            </a:r>
            <a:endParaRPr lang="en-US" sz="1550" dirty="0"/>
          </a:p>
        </p:txBody>
      </p:sp>
      <p:sp>
        <p:nvSpPr>
          <p:cNvPr id="5" name="Shape 3"/>
          <p:cNvSpPr/>
          <p:nvPr/>
        </p:nvSpPr>
        <p:spPr>
          <a:xfrm>
            <a:off x="793790" y="3485793"/>
            <a:ext cx="4215289" cy="2627114"/>
          </a:xfrm>
          <a:prstGeom prst="roundRect">
            <a:avLst>
              <a:gd name="adj" fmla="val 3173"/>
            </a:avLst>
          </a:prstGeom>
          <a:solidFill>
            <a:srgbClr val="D9EDF2"/>
          </a:solidFill>
          <a:ln w="7620">
            <a:solidFill>
              <a:srgbClr val="BFD3D8"/>
            </a:solidFill>
            <a:prstDash val="solid"/>
          </a:ln>
        </p:spPr>
        <p:txBody>
          <a:bodyPr/>
          <a:lstStyle/>
          <a:p>
            <a:endParaRPr lang="en-US"/>
          </a:p>
        </p:txBody>
      </p:sp>
      <p:sp>
        <p:nvSpPr>
          <p:cNvPr id="6" name="Text 4"/>
          <p:cNvSpPr/>
          <p:nvPr/>
        </p:nvSpPr>
        <p:spPr>
          <a:xfrm>
            <a:off x="999768" y="3691771"/>
            <a:ext cx="2832973" cy="310158"/>
          </a:xfrm>
          <a:prstGeom prst="rect">
            <a:avLst/>
          </a:prstGeom>
          <a:noFill/>
          <a:ln/>
        </p:spPr>
        <p:txBody>
          <a:bodyPr wrap="none" lIns="0" tIns="0" rIns="0" bIns="0" rtlCol="0" anchor="t"/>
          <a:lstStyle/>
          <a:p>
            <a:pPr marL="0" indent="0" algn="l">
              <a:lnSpc>
                <a:spcPts val="2400"/>
              </a:lnSpc>
              <a:buNone/>
            </a:pPr>
            <a:r>
              <a:rPr lang="en-US" sz="1950" b="1" dirty="0">
                <a:solidFill>
                  <a:srgbClr val="384653"/>
                </a:solidFill>
                <a:latin typeface="Host Grotesk Medium" pitchFamily="34" charset="0"/>
                <a:ea typeface="Host Grotesk Medium" pitchFamily="34" charset="-122"/>
                <a:cs typeface="Host Grotesk Medium" pitchFamily="34" charset="-120"/>
              </a:rPr>
              <a:t>North Apparel Strength</a:t>
            </a:r>
            <a:endParaRPr lang="en-US" sz="1950" b="1" dirty="0"/>
          </a:p>
        </p:txBody>
      </p:sp>
      <p:sp>
        <p:nvSpPr>
          <p:cNvPr id="7" name="Text 5"/>
          <p:cNvSpPr/>
          <p:nvPr/>
        </p:nvSpPr>
        <p:spPr>
          <a:xfrm>
            <a:off x="999768" y="4120991"/>
            <a:ext cx="3803333" cy="1488281"/>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South region demonstrates particular strength in Clothing and Electronics, with these two categories combining for over ₹1M in sales—representing 40% of the region's total revenue.</a:t>
            </a:r>
            <a:endParaRPr lang="en-US" sz="1550" dirty="0"/>
          </a:p>
        </p:txBody>
      </p:sp>
      <p:sp>
        <p:nvSpPr>
          <p:cNvPr id="8" name="Shape 6"/>
          <p:cNvSpPr/>
          <p:nvPr/>
        </p:nvSpPr>
        <p:spPr>
          <a:xfrm>
            <a:off x="5207437" y="3485793"/>
            <a:ext cx="4215408" cy="2627114"/>
          </a:xfrm>
          <a:prstGeom prst="roundRect">
            <a:avLst>
              <a:gd name="adj" fmla="val 3173"/>
            </a:avLst>
          </a:prstGeom>
          <a:solidFill>
            <a:srgbClr val="D9EDF2"/>
          </a:solidFill>
          <a:ln w="7620">
            <a:solidFill>
              <a:srgbClr val="BFD3D8"/>
            </a:solidFill>
            <a:prstDash val="solid"/>
          </a:ln>
        </p:spPr>
        <p:txBody>
          <a:bodyPr/>
          <a:lstStyle/>
          <a:p>
            <a:endParaRPr lang="en-US"/>
          </a:p>
        </p:txBody>
      </p:sp>
      <p:sp>
        <p:nvSpPr>
          <p:cNvPr id="9" name="Text 7"/>
          <p:cNvSpPr/>
          <p:nvPr/>
        </p:nvSpPr>
        <p:spPr>
          <a:xfrm>
            <a:off x="5413415" y="3691771"/>
            <a:ext cx="2651284" cy="310158"/>
          </a:xfrm>
          <a:prstGeom prst="rect">
            <a:avLst/>
          </a:prstGeom>
          <a:noFill/>
          <a:ln/>
        </p:spPr>
        <p:txBody>
          <a:bodyPr wrap="none" lIns="0" tIns="0" rIns="0" bIns="0" rtlCol="0" anchor="t"/>
          <a:lstStyle/>
          <a:p>
            <a:pPr marL="0" indent="0" algn="l">
              <a:lnSpc>
                <a:spcPts val="2400"/>
              </a:lnSpc>
              <a:buNone/>
            </a:pPr>
            <a:r>
              <a:rPr lang="en-US" sz="1950" b="1" dirty="0">
                <a:solidFill>
                  <a:srgbClr val="384653"/>
                </a:solidFill>
                <a:latin typeface="Host Grotesk Medium" pitchFamily="34" charset="0"/>
                <a:ea typeface="Host Grotesk Medium" pitchFamily="34" charset="-122"/>
                <a:cs typeface="Host Grotesk Medium" pitchFamily="34" charset="-120"/>
              </a:rPr>
              <a:t>East Sports Dominance</a:t>
            </a:r>
            <a:endParaRPr lang="en-US" sz="1950" b="1" dirty="0"/>
          </a:p>
        </p:txBody>
      </p:sp>
      <p:sp>
        <p:nvSpPr>
          <p:cNvPr id="10" name="Text 8"/>
          <p:cNvSpPr/>
          <p:nvPr/>
        </p:nvSpPr>
        <p:spPr>
          <a:xfrm>
            <a:off x="5413415" y="4120991"/>
            <a:ext cx="3803452" cy="1785938"/>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East region leads significantly in Sports category sales, achieving ₹568,000 compared to ₹498,000-526,000 in other regions. This 14% advantage suggests strong local market fit or effective category management.</a:t>
            </a:r>
            <a:endParaRPr lang="en-US" sz="1550" dirty="0"/>
          </a:p>
        </p:txBody>
      </p:sp>
      <p:sp>
        <p:nvSpPr>
          <p:cNvPr id="11" name="Shape 9"/>
          <p:cNvSpPr/>
          <p:nvPr/>
        </p:nvSpPr>
        <p:spPr>
          <a:xfrm>
            <a:off x="9621203" y="3485793"/>
            <a:ext cx="4215289" cy="2627114"/>
          </a:xfrm>
          <a:prstGeom prst="roundRect">
            <a:avLst>
              <a:gd name="adj" fmla="val 3173"/>
            </a:avLst>
          </a:prstGeom>
          <a:solidFill>
            <a:srgbClr val="D9EDF2"/>
          </a:solidFill>
          <a:ln w="7620">
            <a:solidFill>
              <a:srgbClr val="BFD3D8"/>
            </a:solidFill>
            <a:prstDash val="solid"/>
          </a:ln>
        </p:spPr>
        <p:txBody>
          <a:bodyPr/>
          <a:lstStyle/>
          <a:p>
            <a:endParaRPr lang="en-US"/>
          </a:p>
        </p:txBody>
      </p:sp>
      <p:sp>
        <p:nvSpPr>
          <p:cNvPr id="12" name="Text 10"/>
          <p:cNvSpPr/>
          <p:nvPr/>
        </p:nvSpPr>
        <p:spPr>
          <a:xfrm>
            <a:off x="9827181" y="3691771"/>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384653"/>
                </a:solidFill>
                <a:latin typeface="Host Grotesk Medium" pitchFamily="34" charset="0"/>
                <a:ea typeface="Host Grotesk Medium" pitchFamily="34" charset="-122"/>
                <a:cs typeface="Host Grotesk Medium" pitchFamily="34" charset="-120"/>
              </a:rPr>
              <a:t>West's Consistency</a:t>
            </a:r>
            <a:endParaRPr lang="en-US" sz="1950" b="1" dirty="0"/>
          </a:p>
        </p:txBody>
      </p:sp>
      <p:sp>
        <p:nvSpPr>
          <p:cNvPr id="13" name="Text 11"/>
          <p:cNvSpPr/>
          <p:nvPr/>
        </p:nvSpPr>
        <p:spPr>
          <a:xfrm>
            <a:off x="9827181" y="4120991"/>
            <a:ext cx="3803333" cy="1488281"/>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West shows the most uniform distribution across categories, with no single category exceeding 21% of regional sales—a testament to successful diversification strategy.</a:t>
            </a:r>
            <a:endParaRPr lang="en-US" sz="1550" dirty="0"/>
          </a:p>
        </p:txBody>
      </p:sp>
      <p:sp>
        <p:nvSpPr>
          <p:cNvPr id="14" name="Text 12"/>
          <p:cNvSpPr/>
          <p:nvPr/>
        </p:nvSpPr>
        <p:spPr>
          <a:xfrm>
            <a:off x="770859" y="6633805"/>
            <a:ext cx="13042821"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These intra-regional patterns inform targeted inventory planning and marketing campaigns. For instance, doubling down on Electronics promotion in West could capitalise on existing momentum, whilst North might benefit from Sports category development.</a:t>
            </a:r>
            <a:endParaRPr lang="en-US" sz="15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6" name="Rectangle: Single Corner Snipped 25">
            <a:extLst>
              <a:ext uri="{FF2B5EF4-FFF2-40B4-BE49-F238E27FC236}">
                <a16:creationId xmlns:a16="http://schemas.microsoft.com/office/drawing/2014/main" id="{0030A9EE-AE6B-F855-10FF-A586772C90AC}"/>
              </a:ext>
            </a:extLst>
          </p:cNvPr>
          <p:cNvSpPr/>
          <p:nvPr/>
        </p:nvSpPr>
        <p:spPr>
          <a:xfrm>
            <a:off x="1475232" y="5829557"/>
            <a:ext cx="3023616" cy="1670327"/>
          </a:xfrm>
          <a:prstGeom prst="snip1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path path="circle">
              <a:fillToRect r="100000" b="100000"/>
            </a:path>
            <a:tileRect l="-100000" t="-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Single Corner Snipped 24">
            <a:extLst>
              <a:ext uri="{FF2B5EF4-FFF2-40B4-BE49-F238E27FC236}">
                <a16:creationId xmlns:a16="http://schemas.microsoft.com/office/drawing/2014/main" id="{7F56B2EF-CFD0-ABC0-C84D-243AC30E1685}"/>
              </a:ext>
            </a:extLst>
          </p:cNvPr>
          <p:cNvSpPr/>
          <p:nvPr/>
        </p:nvSpPr>
        <p:spPr>
          <a:xfrm>
            <a:off x="1475232" y="3876676"/>
            <a:ext cx="3023616" cy="1670327"/>
          </a:xfrm>
          <a:prstGeom prst="snip1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path path="circle">
              <a:fillToRect r="100000" b="100000"/>
            </a:path>
            <a:tileRect l="-100000" t="-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Single Corner Snipped 23">
            <a:extLst>
              <a:ext uri="{FF2B5EF4-FFF2-40B4-BE49-F238E27FC236}">
                <a16:creationId xmlns:a16="http://schemas.microsoft.com/office/drawing/2014/main" id="{4CFFBA50-295E-4C44-CC58-863DD0B925BC}"/>
              </a:ext>
            </a:extLst>
          </p:cNvPr>
          <p:cNvSpPr/>
          <p:nvPr/>
        </p:nvSpPr>
        <p:spPr>
          <a:xfrm>
            <a:off x="1475232" y="1888808"/>
            <a:ext cx="3023616" cy="1670327"/>
          </a:xfrm>
          <a:prstGeom prst="snip1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path path="circle">
              <a:fillToRect r="100000" b="100000"/>
            </a:path>
            <a:tileRect l="-100000" t="-10000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0"/>
          <p:cNvSpPr/>
          <p:nvPr/>
        </p:nvSpPr>
        <p:spPr>
          <a:xfrm>
            <a:off x="715685" y="493395"/>
            <a:ext cx="11428214" cy="559118"/>
          </a:xfrm>
          <a:prstGeom prst="rect">
            <a:avLst/>
          </a:prstGeom>
          <a:noFill/>
          <a:ln/>
        </p:spPr>
        <p:txBody>
          <a:bodyPr wrap="none" lIns="0" tIns="0" rIns="0" bIns="0" rtlCol="0" anchor="t"/>
          <a:lstStyle/>
          <a:p>
            <a:pPr marL="0" indent="0" algn="l">
              <a:lnSpc>
                <a:spcPts val="4400"/>
              </a:lnSpc>
              <a:buNone/>
            </a:pPr>
            <a:r>
              <a:rPr lang="en-US" sz="3500" dirty="0">
                <a:solidFill>
                  <a:srgbClr val="2E3C4E"/>
                </a:solidFill>
                <a:latin typeface="Host Grotesk Medium" pitchFamily="34" charset="0"/>
                <a:ea typeface="Host Grotesk Medium" pitchFamily="34" charset="-122"/>
                <a:cs typeface="Host Grotesk Medium" pitchFamily="34" charset="-120"/>
              </a:rPr>
              <a:t>Task 9: Interactive Dashboard for Real-Time Intelligence</a:t>
            </a:r>
            <a:endParaRPr lang="en-US" sz="3500" dirty="0"/>
          </a:p>
        </p:txBody>
      </p:sp>
      <p:sp>
        <p:nvSpPr>
          <p:cNvPr id="3" name="Text 1"/>
          <p:cNvSpPr/>
          <p:nvPr/>
        </p:nvSpPr>
        <p:spPr>
          <a:xfrm>
            <a:off x="715685" y="1124069"/>
            <a:ext cx="6577965" cy="335399"/>
          </a:xfrm>
          <a:prstGeom prst="rect">
            <a:avLst/>
          </a:prstGeom>
          <a:noFill/>
          <a:ln/>
        </p:spPr>
        <p:txBody>
          <a:bodyPr wrap="none" lIns="0" tIns="0" rIns="0" bIns="0" rtlCol="0" anchor="t"/>
          <a:lstStyle/>
          <a:p>
            <a:pPr marL="0" indent="0" algn="l">
              <a:lnSpc>
                <a:spcPts val="2600"/>
              </a:lnSpc>
              <a:buNone/>
            </a:pPr>
            <a:r>
              <a:rPr lang="en-US" sz="2100" dirty="0">
                <a:solidFill>
                  <a:srgbClr val="2E3C4E"/>
                </a:solidFill>
                <a:latin typeface="Host Grotesk Medium" pitchFamily="34" charset="0"/>
                <a:ea typeface="Host Grotesk Medium" pitchFamily="34" charset="-122"/>
                <a:cs typeface="Host Grotesk Medium" pitchFamily="34" charset="-120"/>
              </a:rPr>
              <a:t>Empowering Stakeholders with Self-Service Analytics</a:t>
            </a:r>
            <a:endParaRPr lang="en-US" sz="2100" dirty="0"/>
          </a:p>
        </p:txBody>
      </p:sp>
      <p:sp>
        <p:nvSpPr>
          <p:cNvPr id="4" name="Text 2"/>
          <p:cNvSpPr/>
          <p:nvPr/>
        </p:nvSpPr>
        <p:spPr>
          <a:xfrm>
            <a:off x="715685" y="2018467"/>
            <a:ext cx="4335899" cy="590431"/>
          </a:xfrm>
          <a:prstGeom prst="rect">
            <a:avLst/>
          </a:prstGeom>
          <a:noFill/>
          <a:ln/>
        </p:spPr>
        <p:txBody>
          <a:bodyPr wrap="none" lIns="0" tIns="0" rIns="0" bIns="0" rtlCol="0" anchor="t"/>
          <a:lstStyle/>
          <a:p>
            <a:pPr marL="0" indent="0" algn="ctr">
              <a:lnSpc>
                <a:spcPts val="4600"/>
              </a:lnSpc>
              <a:buNone/>
            </a:pPr>
            <a:r>
              <a:rPr lang="en-US" sz="4600" dirty="0">
                <a:solidFill>
                  <a:srgbClr val="384653"/>
                </a:solidFill>
                <a:latin typeface="Host Grotesk Medium" pitchFamily="34" charset="0"/>
                <a:ea typeface="Host Grotesk Medium" pitchFamily="34" charset="-122"/>
                <a:cs typeface="Host Grotesk Medium" pitchFamily="34" charset="-120"/>
              </a:rPr>
              <a:t>₹10.1M</a:t>
            </a:r>
            <a:endParaRPr lang="en-US" sz="4600" dirty="0"/>
          </a:p>
        </p:txBody>
      </p:sp>
      <p:sp>
        <p:nvSpPr>
          <p:cNvPr id="5" name="Text 3"/>
          <p:cNvSpPr/>
          <p:nvPr/>
        </p:nvSpPr>
        <p:spPr>
          <a:xfrm>
            <a:off x="1765340" y="2832497"/>
            <a:ext cx="2236470" cy="279440"/>
          </a:xfrm>
          <a:prstGeom prst="rect">
            <a:avLst/>
          </a:prstGeom>
          <a:noFill/>
          <a:ln/>
        </p:spPr>
        <p:txBody>
          <a:bodyPr wrap="none" lIns="0" tIns="0" rIns="0" bIns="0" rtlCol="0" anchor="t"/>
          <a:lstStyle/>
          <a:p>
            <a:pPr marL="0" indent="0" algn="ctr">
              <a:lnSpc>
                <a:spcPts val="2200"/>
              </a:lnSpc>
              <a:buNone/>
            </a:pPr>
            <a:r>
              <a:rPr lang="en-US" sz="1750" dirty="0">
                <a:solidFill>
                  <a:srgbClr val="384653"/>
                </a:solidFill>
                <a:latin typeface="Host Grotesk Medium" pitchFamily="34" charset="0"/>
                <a:ea typeface="Host Grotesk Medium" pitchFamily="34" charset="-122"/>
                <a:cs typeface="Host Grotesk Medium" pitchFamily="34" charset="-120"/>
              </a:rPr>
              <a:t>Total Sales</a:t>
            </a:r>
            <a:endParaRPr lang="en-US" sz="1750" dirty="0"/>
          </a:p>
        </p:txBody>
      </p:sp>
      <p:sp>
        <p:nvSpPr>
          <p:cNvPr id="6" name="Text 4"/>
          <p:cNvSpPr/>
          <p:nvPr/>
        </p:nvSpPr>
        <p:spPr>
          <a:xfrm>
            <a:off x="715625" y="3123057"/>
            <a:ext cx="4335899" cy="268367"/>
          </a:xfrm>
          <a:prstGeom prst="rect">
            <a:avLst/>
          </a:prstGeom>
          <a:noFill/>
          <a:ln/>
        </p:spPr>
        <p:txBody>
          <a:bodyPr wrap="none" lIns="0" tIns="0" rIns="0" bIns="0" rtlCol="0" anchor="t"/>
          <a:lstStyle/>
          <a:p>
            <a:pPr marL="0" indent="0" algn="ctr">
              <a:lnSpc>
                <a:spcPts val="2100"/>
              </a:lnSpc>
              <a:buNone/>
            </a:pPr>
            <a:r>
              <a:rPr lang="en-US" sz="1400" dirty="0">
                <a:solidFill>
                  <a:srgbClr val="384653"/>
                </a:solidFill>
                <a:latin typeface="Roboto" pitchFamily="34" charset="0"/>
                <a:ea typeface="Roboto" pitchFamily="34" charset="-122"/>
                <a:cs typeface="Roboto" pitchFamily="34" charset="-120"/>
              </a:rPr>
              <a:t>All regions combined</a:t>
            </a:r>
            <a:endParaRPr lang="en-US" sz="1400" dirty="0"/>
          </a:p>
        </p:txBody>
      </p:sp>
      <p:sp>
        <p:nvSpPr>
          <p:cNvPr id="7" name="Text 5"/>
          <p:cNvSpPr/>
          <p:nvPr/>
        </p:nvSpPr>
        <p:spPr>
          <a:xfrm>
            <a:off x="715685" y="4006334"/>
            <a:ext cx="4335899" cy="590431"/>
          </a:xfrm>
          <a:prstGeom prst="rect">
            <a:avLst/>
          </a:prstGeom>
          <a:noFill/>
          <a:ln/>
        </p:spPr>
        <p:txBody>
          <a:bodyPr wrap="none" lIns="0" tIns="0" rIns="0" bIns="0" rtlCol="0" anchor="t"/>
          <a:lstStyle/>
          <a:p>
            <a:pPr marL="0" indent="0" algn="ctr">
              <a:lnSpc>
                <a:spcPts val="4600"/>
              </a:lnSpc>
              <a:buNone/>
            </a:pPr>
            <a:r>
              <a:rPr lang="en-US" sz="4600" dirty="0">
                <a:solidFill>
                  <a:srgbClr val="384653"/>
                </a:solidFill>
                <a:latin typeface="Host Grotesk Medium" pitchFamily="34" charset="0"/>
                <a:ea typeface="Host Grotesk Medium" pitchFamily="34" charset="-122"/>
                <a:cs typeface="Host Grotesk Medium" pitchFamily="34" charset="-120"/>
              </a:rPr>
              <a:t>₹4.0M</a:t>
            </a:r>
            <a:endParaRPr lang="en-US" sz="4600" dirty="0"/>
          </a:p>
        </p:txBody>
      </p:sp>
      <p:sp>
        <p:nvSpPr>
          <p:cNvPr id="8" name="Text 6"/>
          <p:cNvSpPr/>
          <p:nvPr/>
        </p:nvSpPr>
        <p:spPr>
          <a:xfrm>
            <a:off x="1765340" y="4820364"/>
            <a:ext cx="2236470" cy="279440"/>
          </a:xfrm>
          <a:prstGeom prst="rect">
            <a:avLst/>
          </a:prstGeom>
          <a:noFill/>
          <a:ln/>
        </p:spPr>
        <p:txBody>
          <a:bodyPr wrap="none" lIns="0" tIns="0" rIns="0" bIns="0" rtlCol="0" anchor="t"/>
          <a:lstStyle/>
          <a:p>
            <a:pPr marL="0" indent="0" algn="ctr">
              <a:lnSpc>
                <a:spcPts val="2200"/>
              </a:lnSpc>
              <a:buNone/>
            </a:pPr>
            <a:r>
              <a:rPr lang="en-US" sz="1750" dirty="0">
                <a:solidFill>
                  <a:srgbClr val="384653"/>
                </a:solidFill>
                <a:latin typeface="Host Grotesk Medium" pitchFamily="34" charset="0"/>
                <a:ea typeface="Host Grotesk Medium" pitchFamily="34" charset="-122"/>
                <a:cs typeface="Host Grotesk Medium" pitchFamily="34" charset="-120"/>
              </a:rPr>
              <a:t>Total Profit</a:t>
            </a:r>
            <a:endParaRPr lang="en-US" sz="1750" dirty="0"/>
          </a:p>
        </p:txBody>
      </p:sp>
      <p:sp>
        <p:nvSpPr>
          <p:cNvPr id="9" name="Text 7"/>
          <p:cNvSpPr/>
          <p:nvPr/>
        </p:nvSpPr>
        <p:spPr>
          <a:xfrm>
            <a:off x="661368" y="5108336"/>
            <a:ext cx="4335899" cy="268367"/>
          </a:xfrm>
          <a:prstGeom prst="rect">
            <a:avLst/>
          </a:prstGeom>
          <a:noFill/>
          <a:ln/>
        </p:spPr>
        <p:txBody>
          <a:bodyPr wrap="none" lIns="0" tIns="0" rIns="0" bIns="0" rtlCol="0" anchor="t"/>
          <a:lstStyle/>
          <a:p>
            <a:pPr marL="0" indent="0" algn="ctr">
              <a:lnSpc>
                <a:spcPts val="2100"/>
              </a:lnSpc>
              <a:buNone/>
            </a:pPr>
            <a:r>
              <a:rPr lang="en-US" sz="1400" dirty="0">
                <a:solidFill>
                  <a:srgbClr val="384653"/>
                </a:solidFill>
                <a:latin typeface="Roboto" pitchFamily="34" charset="0"/>
                <a:ea typeface="Roboto" pitchFamily="34" charset="-122"/>
                <a:cs typeface="Roboto" pitchFamily="34" charset="-120"/>
              </a:rPr>
              <a:t>39.6% margin</a:t>
            </a:r>
            <a:endParaRPr lang="en-US" sz="1400" dirty="0"/>
          </a:p>
        </p:txBody>
      </p:sp>
      <p:sp>
        <p:nvSpPr>
          <p:cNvPr id="10" name="Text 8"/>
          <p:cNvSpPr/>
          <p:nvPr/>
        </p:nvSpPr>
        <p:spPr>
          <a:xfrm>
            <a:off x="715685" y="5994202"/>
            <a:ext cx="4335899" cy="590431"/>
          </a:xfrm>
          <a:prstGeom prst="rect">
            <a:avLst/>
          </a:prstGeom>
          <a:noFill/>
          <a:ln/>
        </p:spPr>
        <p:txBody>
          <a:bodyPr wrap="none" lIns="0" tIns="0" rIns="0" bIns="0" rtlCol="0" anchor="t"/>
          <a:lstStyle/>
          <a:p>
            <a:pPr marL="0" indent="0" algn="ctr">
              <a:lnSpc>
                <a:spcPts val="4600"/>
              </a:lnSpc>
              <a:buNone/>
            </a:pPr>
            <a:r>
              <a:rPr lang="en-US" sz="4600" dirty="0">
                <a:solidFill>
                  <a:srgbClr val="384653"/>
                </a:solidFill>
                <a:latin typeface="Host Grotesk Medium" pitchFamily="34" charset="0"/>
                <a:ea typeface="Host Grotesk Medium" pitchFamily="34" charset="-122"/>
                <a:cs typeface="Host Grotesk Medium" pitchFamily="34" charset="-120"/>
              </a:rPr>
              <a:t>2,164K</a:t>
            </a:r>
            <a:endParaRPr lang="en-US" sz="4600" dirty="0"/>
          </a:p>
        </p:txBody>
      </p:sp>
      <p:sp>
        <p:nvSpPr>
          <p:cNvPr id="11" name="Text 9"/>
          <p:cNvSpPr/>
          <p:nvPr/>
        </p:nvSpPr>
        <p:spPr>
          <a:xfrm>
            <a:off x="1765340" y="6808232"/>
            <a:ext cx="2236470" cy="279440"/>
          </a:xfrm>
          <a:prstGeom prst="rect">
            <a:avLst/>
          </a:prstGeom>
          <a:noFill/>
          <a:ln/>
        </p:spPr>
        <p:txBody>
          <a:bodyPr wrap="none" lIns="0" tIns="0" rIns="0" bIns="0" rtlCol="0" anchor="t"/>
          <a:lstStyle/>
          <a:p>
            <a:pPr marL="0" indent="0" algn="ctr">
              <a:lnSpc>
                <a:spcPts val="2200"/>
              </a:lnSpc>
              <a:buNone/>
            </a:pPr>
            <a:r>
              <a:rPr lang="en-US" sz="1750" dirty="0">
                <a:solidFill>
                  <a:srgbClr val="384653"/>
                </a:solidFill>
                <a:latin typeface="Host Grotesk Medium" pitchFamily="34" charset="0"/>
                <a:ea typeface="Host Grotesk Medium" pitchFamily="34" charset="-122"/>
                <a:cs typeface="Host Grotesk Medium" pitchFamily="34" charset="-120"/>
              </a:rPr>
              <a:t>Top Category</a:t>
            </a:r>
            <a:endParaRPr lang="en-US" sz="1750" dirty="0"/>
          </a:p>
        </p:txBody>
      </p:sp>
      <p:sp>
        <p:nvSpPr>
          <p:cNvPr id="12" name="Text 10"/>
          <p:cNvSpPr/>
          <p:nvPr/>
        </p:nvSpPr>
        <p:spPr>
          <a:xfrm>
            <a:off x="715685" y="7129731"/>
            <a:ext cx="4335899" cy="268367"/>
          </a:xfrm>
          <a:prstGeom prst="rect">
            <a:avLst/>
          </a:prstGeom>
          <a:noFill/>
          <a:ln/>
        </p:spPr>
        <p:txBody>
          <a:bodyPr wrap="none" lIns="0" tIns="0" rIns="0" bIns="0" rtlCol="0" anchor="t"/>
          <a:lstStyle/>
          <a:p>
            <a:pPr marL="0" indent="0" algn="ctr">
              <a:lnSpc>
                <a:spcPts val="2100"/>
              </a:lnSpc>
              <a:buNone/>
            </a:pPr>
            <a:r>
              <a:rPr lang="en-US" sz="1400" dirty="0">
                <a:solidFill>
                  <a:srgbClr val="384653"/>
                </a:solidFill>
                <a:latin typeface="Roboto" pitchFamily="34" charset="0"/>
                <a:ea typeface="Roboto" pitchFamily="34" charset="-122"/>
                <a:cs typeface="Roboto" pitchFamily="34" charset="-120"/>
              </a:rPr>
              <a:t>Clothing sales</a:t>
            </a:r>
            <a:endParaRPr lang="en-US" sz="1400" dirty="0"/>
          </a:p>
        </p:txBody>
      </p:sp>
      <p:sp>
        <p:nvSpPr>
          <p:cNvPr id="13" name="Text 11"/>
          <p:cNvSpPr/>
          <p:nvPr/>
        </p:nvSpPr>
        <p:spPr>
          <a:xfrm>
            <a:off x="5495687" y="1888808"/>
            <a:ext cx="8426529" cy="805101"/>
          </a:xfrm>
          <a:prstGeom prst="rect">
            <a:avLst/>
          </a:prstGeom>
          <a:noFill/>
          <a:ln/>
        </p:spPr>
        <p:txBody>
          <a:bodyPr wrap="square" lIns="0" tIns="0" rIns="0" bIns="0" rtlCol="0" anchor="t"/>
          <a:lstStyle/>
          <a:p>
            <a:pPr marL="0" indent="0" algn="l">
              <a:lnSpc>
                <a:spcPts val="2100"/>
              </a:lnSpc>
              <a:buNone/>
            </a:pPr>
            <a:r>
              <a:rPr lang="en-US" sz="1600" dirty="0">
                <a:solidFill>
                  <a:srgbClr val="384653"/>
                </a:solidFill>
                <a:latin typeface="Roboto" pitchFamily="34" charset="0"/>
                <a:ea typeface="Roboto" pitchFamily="34" charset="-122"/>
                <a:cs typeface="Roboto" pitchFamily="34" charset="-120"/>
              </a:rPr>
              <a:t>The dashboard consolidates all analyses into a single, interactive interface that updates</a:t>
            </a:r>
          </a:p>
          <a:p>
            <a:pPr marL="0" indent="0" algn="l">
              <a:lnSpc>
                <a:spcPts val="2100"/>
              </a:lnSpc>
              <a:buNone/>
            </a:pPr>
            <a:endParaRPr lang="en-US" sz="1600" dirty="0">
              <a:solidFill>
                <a:srgbClr val="384653"/>
              </a:solidFill>
              <a:latin typeface="Roboto" pitchFamily="34" charset="0"/>
              <a:ea typeface="Roboto" pitchFamily="34" charset="-122"/>
              <a:cs typeface="Roboto" pitchFamily="34" charset="-120"/>
            </a:endParaRPr>
          </a:p>
          <a:p>
            <a:pPr marL="0" indent="0" algn="l">
              <a:lnSpc>
                <a:spcPts val="2100"/>
              </a:lnSpc>
              <a:buNone/>
            </a:pPr>
            <a:r>
              <a:rPr lang="en-US" sz="1600" dirty="0">
                <a:solidFill>
                  <a:srgbClr val="384653"/>
                </a:solidFill>
                <a:latin typeface="Roboto" pitchFamily="34" charset="0"/>
                <a:ea typeface="Roboto" pitchFamily="34" charset="-122"/>
                <a:cs typeface="Roboto" pitchFamily="34" charset="-120"/>
              </a:rPr>
              <a:t> dynamically based on user selections. Built using Excel's native functionality, it requires no</a:t>
            </a:r>
          </a:p>
          <a:p>
            <a:pPr marL="0" indent="0" algn="l">
              <a:lnSpc>
                <a:spcPts val="2100"/>
              </a:lnSpc>
              <a:buNone/>
            </a:pPr>
            <a:endParaRPr lang="en-US" sz="1600" dirty="0">
              <a:solidFill>
                <a:srgbClr val="384653"/>
              </a:solidFill>
              <a:latin typeface="Roboto" pitchFamily="34" charset="0"/>
              <a:ea typeface="Roboto" pitchFamily="34" charset="-122"/>
              <a:cs typeface="Roboto" pitchFamily="34" charset="-120"/>
            </a:endParaRPr>
          </a:p>
          <a:p>
            <a:pPr marL="0" indent="0" algn="l">
              <a:lnSpc>
                <a:spcPts val="2100"/>
              </a:lnSpc>
              <a:buNone/>
            </a:pPr>
            <a:r>
              <a:rPr lang="en-US" sz="1600" dirty="0">
                <a:solidFill>
                  <a:srgbClr val="384653"/>
                </a:solidFill>
                <a:latin typeface="Roboto" pitchFamily="34" charset="0"/>
                <a:ea typeface="Roboto" pitchFamily="34" charset="-122"/>
                <a:cs typeface="Roboto" pitchFamily="34" charset="-120"/>
              </a:rPr>
              <a:t> specialised software whilst delivering professional-grade business intelligence.</a:t>
            </a:r>
            <a:endParaRPr lang="en-US" sz="1600" dirty="0"/>
          </a:p>
        </p:txBody>
      </p:sp>
      <p:sp>
        <p:nvSpPr>
          <p:cNvPr id="14" name="Text 12"/>
          <p:cNvSpPr/>
          <p:nvPr/>
        </p:nvSpPr>
        <p:spPr>
          <a:xfrm>
            <a:off x="5498521" y="3728609"/>
            <a:ext cx="8426529" cy="268367"/>
          </a:xfrm>
          <a:prstGeom prst="rect">
            <a:avLst/>
          </a:prstGeom>
          <a:noFill/>
          <a:ln/>
        </p:spPr>
        <p:txBody>
          <a:bodyPr wrap="none" lIns="0" tIns="0" rIns="0" bIns="0" rtlCol="0" anchor="t"/>
          <a:lstStyle/>
          <a:p>
            <a:pPr marL="0" indent="0" algn="l">
              <a:lnSpc>
                <a:spcPts val="2100"/>
              </a:lnSpc>
              <a:buNone/>
            </a:pPr>
            <a:r>
              <a:rPr lang="en-US" sz="2000" b="1" dirty="0">
                <a:solidFill>
                  <a:srgbClr val="384653"/>
                </a:solidFill>
                <a:latin typeface="Roboto" pitchFamily="34" charset="0"/>
                <a:ea typeface="Roboto" pitchFamily="34" charset="-122"/>
                <a:cs typeface="Roboto" pitchFamily="34" charset="-120"/>
              </a:rPr>
              <a:t>Dashboard Components:</a:t>
            </a:r>
            <a:endParaRPr lang="en-US" sz="2000" dirty="0"/>
          </a:p>
        </p:txBody>
      </p:sp>
      <p:sp>
        <p:nvSpPr>
          <p:cNvPr id="15" name="Text 13"/>
          <p:cNvSpPr/>
          <p:nvPr/>
        </p:nvSpPr>
        <p:spPr>
          <a:xfrm>
            <a:off x="5488186" y="4371231"/>
            <a:ext cx="8426529" cy="268367"/>
          </a:xfrm>
          <a:prstGeom prst="rect">
            <a:avLst/>
          </a:prstGeom>
          <a:noFill/>
          <a:ln/>
        </p:spPr>
        <p:txBody>
          <a:bodyPr wrap="none" lIns="0" tIns="0" rIns="0" bIns="0" rtlCol="0" anchor="t"/>
          <a:lstStyle/>
          <a:p>
            <a:pPr marL="342900" indent="-342900" algn="l">
              <a:lnSpc>
                <a:spcPts val="2100"/>
              </a:lnSpc>
              <a:buSzPct val="100000"/>
              <a:buChar char="•"/>
            </a:pPr>
            <a:r>
              <a:rPr lang="en-US" sz="1600" b="1" dirty="0">
                <a:solidFill>
                  <a:srgbClr val="384653"/>
                </a:solidFill>
                <a:latin typeface="Roboto" pitchFamily="34" charset="0"/>
                <a:ea typeface="Roboto" pitchFamily="34" charset="-122"/>
                <a:cs typeface="Roboto" pitchFamily="34" charset="-120"/>
              </a:rPr>
              <a:t>KPI Cards:</a:t>
            </a:r>
            <a:r>
              <a:rPr lang="en-US" sz="1600" dirty="0">
                <a:solidFill>
                  <a:srgbClr val="384653"/>
                </a:solidFill>
                <a:latin typeface="Roboto" pitchFamily="34" charset="0"/>
                <a:ea typeface="Roboto" pitchFamily="34" charset="-122"/>
                <a:cs typeface="Roboto" pitchFamily="34" charset="-120"/>
              </a:rPr>
              <a:t> High-level metrics for total sales, profit, and top performers</a:t>
            </a:r>
            <a:endParaRPr lang="en-US" sz="1600" dirty="0"/>
          </a:p>
        </p:txBody>
      </p:sp>
      <p:sp>
        <p:nvSpPr>
          <p:cNvPr id="16" name="Text 14"/>
          <p:cNvSpPr/>
          <p:nvPr/>
        </p:nvSpPr>
        <p:spPr>
          <a:xfrm>
            <a:off x="5495687" y="4921359"/>
            <a:ext cx="8426529" cy="268367"/>
          </a:xfrm>
          <a:prstGeom prst="rect">
            <a:avLst/>
          </a:prstGeom>
          <a:noFill/>
          <a:ln/>
        </p:spPr>
        <p:txBody>
          <a:bodyPr wrap="none" lIns="0" tIns="0" rIns="0" bIns="0" rtlCol="0" anchor="t"/>
          <a:lstStyle/>
          <a:p>
            <a:pPr marL="342900" indent="-342900" algn="l">
              <a:lnSpc>
                <a:spcPts val="2100"/>
              </a:lnSpc>
              <a:buSzPct val="100000"/>
              <a:buChar char="•"/>
            </a:pPr>
            <a:r>
              <a:rPr lang="en-US" sz="1600" b="1" dirty="0">
                <a:solidFill>
                  <a:srgbClr val="384653"/>
                </a:solidFill>
                <a:latin typeface="Roboto" pitchFamily="34" charset="0"/>
                <a:ea typeface="Roboto" pitchFamily="34" charset="-122"/>
                <a:cs typeface="Roboto" pitchFamily="34" charset="-120"/>
              </a:rPr>
              <a:t>Interactive Slicers:</a:t>
            </a:r>
            <a:r>
              <a:rPr lang="en-US" sz="1600" dirty="0">
                <a:solidFill>
                  <a:srgbClr val="384653"/>
                </a:solidFill>
                <a:latin typeface="Roboto" pitchFamily="34" charset="0"/>
                <a:ea typeface="Roboto" pitchFamily="34" charset="-122"/>
                <a:cs typeface="Roboto" pitchFamily="34" charset="-120"/>
              </a:rPr>
              <a:t> Region and Category filters for dynamic exploration</a:t>
            </a:r>
            <a:endParaRPr lang="en-US" sz="1600" dirty="0"/>
          </a:p>
        </p:txBody>
      </p:sp>
      <p:sp>
        <p:nvSpPr>
          <p:cNvPr id="17" name="Text 15"/>
          <p:cNvSpPr/>
          <p:nvPr/>
        </p:nvSpPr>
        <p:spPr>
          <a:xfrm>
            <a:off x="5498521" y="5484882"/>
            <a:ext cx="8426529" cy="268367"/>
          </a:xfrm>
          <a:prstGeom prst="rect">
            <a:avLst/>
          </a:prstGeom>
          <a:noFill/>
          <a:ln/>
        </p:spPr>
        <p:txBody>
          <a:bodyPr wrap="none" lIns="0" tIns="0" rIns="0" bIns="0" rtlCol="0" anchor="t"/>
          <a:lstStyle/>
          <a:p>
            <a:pPr marL="342900" indent="-342900" algn="l">
              <a:lnSpc>
                <a:spcPts val="2100"/>
              </a:lnSpc>
              <a:buSzPct val="100000"/>
              <a:buChar char="•"/>
            </a:pPr>
            <a:r>
              <a:rPr lang="en-US" sz="1600" b="1" dirty="0">
                <a:solidFill>
                  <a:srgbClr val="384653"/>
                </a:solidFill>
                <a:latin typeface="Roboto" pitchFamily="34" charset="0"/>
                <a:ea typeface="Roboto" pitchFamily="34" charset="-122"/>
                <a:cs typeface="Roboto" pitchFamily="34" charset="-120"/>
              </a:rPr>
              <a:t>Visual Charts:</a:t>
            </a:r>
            <a:r>
              <a:rPr lang="en-US" sz="1600" dirty="0">
                <a:solidFill>
                  <a:srgbClr val="384653"/>
                </a:solidFill>
                <a:latin typeface="Roboto" pitchFamily="34" charset="0"/>
                <a:ea typeface="Roboto" pitchFamily="34" charset="-122"/>
                <a:cs typeface="Roboto" pitchFamily="34" charset="-120"/>
              </a:rPr>
              <a:t> Bar, pie, and stacked charts updating with filter changes</a:t>
            </a:r>
            <a:endParaRPr lang="en-US" sz="1600" dirty="0"/>
          </a:p>
        </p:txBody>
      </p:sp>
      <p:sp>
        <p:nvSpPr>
          <p:cNvPr id="18" name="Text 16"/>
          <p:cNvSpPr/>
          <p:nvPr/>
        </p:nvSpPr>
        <p:spPr>
          <a:xfrm>
            <a:off x="5495687" y="5991654"/>
            <a:ext cx="8426529" cy="268367"/>
          </a:xfrm>
          <a:prstGeom prst="rect">
            <a:avLst/>
          </a:prstGeom>
          <a:noFill/>
          <a:ln/>
        </p:spPr>
        <p:txBody>
          <a:bodyPr wrap="none" lIns="0" tIns="0" rIns="0" bIns="0" rtlCol="0" anchor="t"/>
          <a:lstStyle/>
          <a:p>
            <a:pPr marL="342900" indent="-342900" algn="l">
              <a:lnSpc>
                <a:spcPts val="2100"/>
              </a:lnSpc>
              <a:buSzPct val="100000"/>
              <a:buChar char="•"/>
            </a:pPr>
            <a:r>
              <a:rPr lang="en-US" sz="1600" b="1" dirty="0">
                <a:solidFill>
                  <a:srgbClr val="384653"/>
                </a:solidFill>
                <a:latin typeface="Roboto" pitchFamily="34" charset="0"/>
                <a:ea typeface="Roboto" pitchFamily="34" charset="-122"/>
                <a:cs typeface="Roboto" pitchFamily="34" charset="-120"/>
              </a:rPr>
              <a:t>Summary Tables:</a:t>
            </a:r>
            <a:r>
              <a:rPr lang="en-US" sz="1600" dirty="0">
                <a:solidFill>
                  <a:srgbClr val="384653"/>
                </a:solidFill>
                <a:latin typeface="Roboto" pitchFamily="34" charset="0"/>
                <a:ea typeface="Roboto" pitchFamily="34" charset="-122"/>
                <a:cs typeface="Roboto" pitchFamily="34" charset="-120"/>
              </a:rPr>
              <a:t> Detailed breakdowns supporting chart insights</a:t>
            </a:r>
            <a:endParaRPr lang="en-US" sz="1600" dirty="0"/>
          </a:p>
        </p:txBody>
      </p:sp>
      <p:sp>
        <p:nvSpPr>
          <p:cNvPr id="19" name="Text 17"/>
          <p:cNvSpPr/>
          <p:nvPr/>
        </p:nvSpPr>
        <p:spPr>
          <a:xfrm>
            <a:off x="5495687" y="6947952"/>
            <a:ext cx="8426529" cy="536734"/>
          </a:xfrm>
          <a:prstGeom prst="rect">
            <a:avLst/>
          </a:prstGeom>
          <a:noFill/>
          <a:ln/>
        </p:spPr>
        <p:txBody>
          <a:bodyPr wrap="square" lIns="0" tIns="0" rIns="0" bIns="0" rtlCol="0" anchor="t"/>
          <a:lstStyle/>
          <a:p>
            <a:pPr marL="0" indent="0" algn="l">
              <a:lnSpc>
                <a:spcPts val="2100"/>
              </a:lnSpc>
              <a:buNone/>
            </a:pPr>
            <a:r>
              <a:rPr lang="en-US" sz="1600" dirty="0">
                <a:solidFill>
                  <a:srgbClr val="384653"/>
                </a:solidFill>
                <a:latin typeface="Roboto" pitchFamily="34" charset="0"/>
                <a:ea typeface="Roboto" pitchFamily="34" charset="-122"/>
                <a:cs typeface="Roboto" pitchFamily="34" charset="-120"/>
              </a:rPr>
              <a:t>Managers can now answer questions like "What were Electronics sales in North during Q3?" in seconds, without technical support—democratising data access across the organisation.</a:t>
            </a:r>
            <a:endParaRPr lang="en-US"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696008-B99B-3202-067C-13CF5361C66B}"/>
              </a:ext>
            </a:extLst>
          </p:cNvPr>
          <p:cNvPicPr>
            <a:picLocks noChangeAspect="1"/>
          </p:cNvPicPr>
          <p:nvPr/>
        </p:nvPicPr>
        <p:blipFill>
          <a:blip r:embed="rId2"/>
          <a:stretch>
            <a:fillRect/>
          </a:stretch>
        </p:blipFill>
        <p:spPr>
          <a:xfrm>
            <a:off x="219456" y="731520"/>
            <a:ext cx="14191488" cy="6547104"/>
          </a:xfrm>
          <a:prstGeom prst="rect">
            <a:avLst/>
          </a:prstGeom>
          <a:ln>
            <a:noFill/>
          </a:ln>
          <a:effectLst>
            <a:softEdge rad="112500"/>
          </a:effectLst>
        </p:spPr>
      </p:pic>
    </p:spTree>
    <p:extLst>
      <p:ext uri="{BB962C8B-B14F-4D97-AF65-F5344CB8AC3E}">
        <p14:creationId xmlns:p14="http://schemas.microsoft.com/office/powerpoint/2010/main" val="14353883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295513" y="284678"/>
            <a:ext cx="4523780" cy="323493"/>
          </a:xfrm>
          <a:prstGeom prst="rect">
            <a:avLst/>
          </a:prstGeom>
          <a:noFill/>
          <a:ln/>
        </p:spPr>
        <p:txBody>
          <a:bodyPr wrap="none" lIns="0" tIns="0" rIns="0" bIns="0" rtlCol="0" anchor="t"/>
          <a:lstStyle/>
          <a:p>
            <a:pPr marL="0" indent="0" algn="l">
              <a:lnSpc>
                <a:spcPts val="2500"/>
              </a:lnSpc>
              <a:buNone/>
            </a:pPr>
            <a:r>
              <a:rPr lang="en-US" sz="4000" dirty="0">
                <a:solidFill>
                  <a:srgbClr val="2E3C4E"/>
                </a:solidFill>
                <a:latin typeface="Host Grotesk Medium" pitchFamily="34" charset="0"/>
                <a:ea typeface="Host Grotesk Medium" pitchFamily="34" charset="-122"/>
                <a:cs typeface="Host Grotesk Medium" pitchFamily="34" charset="-120"/>
              </a:rPr>
              <a:t>Task 10: Spotlight on High Performers</a:t>
            </a:r>
            <a:endParaRPr lang="en-US" sz="4000" dirty="0"/>
          </a:p>
        </p:txBody>
      </p:sp>
      <p:sp>
        <p:nvSpPr>
          <p:cNvPr id="3" name="Text 1"/>
          <p:cNvSpPr/>
          <p:nvPr/>
        </p:nvSpPr>
        <p:spPr>
          <a:xfrm>
            <a:off x="311492" y="893976"/>
            <a:ext cx="2468999" cy="194191"/>
          </a:xfrm>
          <a:prstGeom prst="rect">
            <a:avLst/>
          </a:prstGeom>
          <a:noFill/>
          <a:ln/>
        </p:spPr>
        <p:txBody>
          <a:bodyPr wrap="none" lIns="0" tIns="0" rIns="0" bIns="0" rtlCol="0" anchor="t"/>
          <a:lstStyle/>
          <a:p>
            <a:pPr marL="0" indent="0" algn="l">
              <a:lnSpc>
                <a:spcPts val="1500"/>
              </a:lnSpc>
              <a:buNone/>
            </a:pPr>
            <a:r>
              <a:rPr lang="en-US" b="1" dirty="0">
                <a:solidFill>
                  <a:srgbClr val="2E3C4E"/>
                </a:solidFill>
                <a:latin typeface="Host Grotesk Medium" pitchFamily="34" charset="0"/>
                <a:ea typeface="Host Grotesk Medium" pitchFamily="34" charset="-122"/>
                <a:cs typeface="Host Grotesk Medium" pitchFamily="34" charset="-120"/>
              </a:rPr>
              <a:t>Visual Cues for Exceptional Results</a:t>
            </a:r>
            <a:endParaRPr lang="en-US" b="1" dirty="0"/>
          </a:p>
        </p:txBody>
      </p:sp>
      <p:sp>
        <p:nvSpPr>
          <p:cNvPr id="4" name="Text 2"/>
          <p:cNvSpPr/>
          <p:nvPr/>
        </p:nvSpPr>
        <p:spPr>
          <a:xfrm>
            <a:off x="311492" y="1333466"/>
            <a:ext cx="13801963" cy="155377"/>
          </a:xfrm>
          <a:prstGeom prst="rect">
            <a:avLst/>
          </a:prstGeom>
          <a:noFill/>
          <a:ln/>
        </p:spPr>
        <p:txBody>
          <a:bodyPr wrap="none" lIns="0" tIns="0" rIns="0" bIns="0" rtlCol="0" anchor="t"/>
          <a:lstStyle/>
          <a:p>
            <a:pPr marL="0" indent="0" algn="l">
              <a:lnSpc>
                <a:spcPts val="1200"/>
              </a:lnSpc>
              <a:buNone/>
            </a:pPr>
            <a:r>
              <a:rPr lang="en-US" sz="1400" dirty="0">
                <a:solidFill>
                  <a:srgbClr val="384653"/>
                </a:solidFill>
                <a:latin typeface="Roboto" pitchFamily="34" charset="0"/>
                <a:ea typeface="Roboto" pitchFamily="34" charset="-122"/>
                <a:cs typeface="Roboto" pitchFamily="34" charset="-120"/>
              </a:rPr>
              <a:t>Conditional formatting transforms the spreadsheet into a visual management tool, automatically highlighting</a:t>
            </a:r>
          </a:p>
          <a:p>
            <a:pPr marL="0" indent="0" algn="l">
              <a:lnSpc>
                <a:spcPts val="120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00"/>
              </a:lnSpc>
              <a:buNone/>
            </a:pPr>
            <a:r>
              <a:rPr lang="en-US" sz="1400" dirty="0">
                <a:solidFill>
                  <a:srgbClr val="384653"/>
                </a:solidFill>
                <a:latin typeface="Roboto" pitchFamily="34" charset="0"/>
                <a:ea typeface="Roboto" pitchFamily="34" charset="-122"/>
                <a:cs typeface="Roboto" pitchFamily="34" charset="-120"/>
              </a:rPr>
              <a:t>orders meeting specific performance criteria. Two rules identify different types of exceptional performance:</a:t>
            </a:r>
            <a:endParaRPr lang="en-US" sz="1400" dirty="0"/>
          </a:p>
        </p:txBody>
      </p:sp>
      <p:sp>
        <p:nvSpPr>
          <p:cNvPr id="5" name="Shape 3"/>
          <p:cNvSpPr/>
          <p:nvPr/>
        </p:nvSpPr>
        <p:spPr>
          <a:xfrm>
            <a:off x="311492" y="2229187"/>
            <a:ext cx="6774656" cy="1206627"/>
          </a:xfrm>
          <a:prstGeom prst="roundRect">
            <a:avLst>
              <a:gd name="adj" fmla="val 4798"/>
            </a:avLst>
          </a:prstGeom>
          <a:solidFill>
            <a:srgbClr val="FAF9F5"/>
          </a:solidFill>
          <a:ln w="15240">
            <a:solidFill>
              <a:srgbClr val="BFD3D8"/>
            </a:solidFill>
            <a:prstDash val="solid"/>
          </a:ln>
        </p:spPr>
        <p:txBody>
          <a:bodyPr/>
          <a:lstStyle/>
          <a:p>
            <a:endParaRPr lang="en-US"/>
          </a:p>
        </p:txBody>
      </p:sp>
      <p:sp>
        <p:nvSpPr>
          <p:cNvPr id="6" name="Shape 4"/>
          <p:cNvSpPr/>
          <p:nvPr/>
        </p:nvSpPr>
        <p:spPr>
          <a:xfrm>
            <a:off x="311492" y="2247481"/>
            <a:ext cx="414218" cy="1206626"/>
          </a:xfrm>
          <a:prstGeom prst="roundRect">
            <a:avLst>
              <a:gd name="adj" fmla="val 6085"/>
            </a:avLst>
          </a:prstGeom>
          <a:solidFill>
            <a:srgbClr val="D9EDF2"/>
          </a:solidFill>
          <a:ln/>
        </p:spPr>
        <p:txBody>
          <a:bodyPr/>
          <a:lstStyle/>
          <a:p>
            <a:endParaRPr lang="en-US" dirty="0"/>
          </a:p>
        </p:txBody>
      </p:sp>
      <p:sp>
        <p:nvSpPr>
          <p:cNvPr id="7" name="Text 5"/>
          <p:cNvSpPr/>
          <p:nvPr/>
        </p:nvSpPr>
        <p:spPr>
          <a:xfrm>
            <a:off x="429458" y="2806187"/>
            <a:ext cx="155258" cy="194072"/>
          </a:xfrm>
          <a:prstGeom prst="rect">
            <a:avLst/>
          </a:prstGeom>
          <a:noFill/>
          <a:ln/>
        </p:spPr>
        <p:txBody>
          <a:bodyPr wrap="none" lIns="0" tIns="0" rIns="0" bIns="0" rtlCol="0" anchor="t"/>
          <a:lstStyle/>
          <a:p>
            <a:pPr marL="0" indent="0" algn="l">
              <a:lnSpc>
                <a:spcPts val="1200"/>
              </a:lnSpc>
              <a:buNone/>
            </a:pPr>
            <a:r>
              <a:rPr lang="en-US" sz="2000" dirty="0">
                <a:solidFill>
                  <a:srgbClr val="384653"/>
                </a:solidFill>
                <a:latin typeface="Host Grotesk Medium" pitchFamily="34" charset="0"/>
                <a:ea typeface="Host Grotesk Medium" pitchFamily="34" charset="-122"/>
                <a:cs typeface="Host Grotesk Medium" pitchFamily="34" charset="-120"/>
              </a:rPr>
              <a:t>1</a:t>
            </a:r>
            <a:endParaRPr lang="en-US" sz="2000" dirty="0"/>
          </a:p>
        </p:txBody>
      </p:sp>
      <p:sp>
        <p:nvSpPr>
          <p:cNvPr id="8" name="Text 6"/>
          <p:cNvSpPr/>
          <p:nvPr/>
        </p:nvSpPr>
        <p:spPr>
          <a:xfrm>
            <a:off x="796945" y="2466558"/>
            <a:ext cx="1294448" cy="161687"/>
          </a:xfrm>
          <a:prstGeom prst="rect">
            <a:avLst/>
          </a:prstGeom>
          <a:noFill/>
          <a:ln/>
        </p:spPr>
        <p:txBody>
          <a:bodyPr wrap="none" lIns="0" tIns="0" rIns="0" bIns="0" rtlCol="0" anchor="t"/>
          <a:lstStyle/>
          <a:p>
            <a:pPr marL="0" indent="0" algn="l">
              <a:lnSpc>
                <a:spcPts val="1250"/>
              </a:lnSpc>
              <a:buNone/>
            </a:pPr>
            <a:r>
              <a:rPr lang="en-US" sz="2000" dirty="0">
                <a:solidFill>
                  <a:srgbClr val="384653"/>
                </a:solidFill>
                <a:latin typeface="Host Grotesk Medium" pitchFamily="34" charset="0"/>
                <a:ea typeface="Host Grotesk Medium" pitchFamily="34" charset="-122"/>
                <a:cs typeface="Host Grotesk Medium" pitchFamily="34" charset="-120"/>
              </a:rPr>
              <a:t>High Profit Margin</a:t>
            </a:r>
            <a:endParaRPr lang="en-US" sz="2000" dirty="0"/>
          </a:p>
        </p:txBody>
      </p:sp>
      <p:sp>
        <p:nvSpPr>
          <p:cNvPr id="9" name="Text 7"/>
          <p:cNvSpPr/>
          <p:nvPr/>
        </p:nvSpPr>
        <p:spPr>
          <a:xfrm>
            <a:off x="796945" y="2848570"/>
            <a:ext cx="6123027" cy="155377"/>
          </a:xfrm>
          <a:prstGeom prst="rect">
            <a:avLst/>
          </a:prstGeom>
          <a:noFill/>
          <a:ln/>
        </p:spPr>
        <p:txBody>
          <a:bodyPr wrap="none" lIns="0" tIns="0" rIns="0" bIns="0" rtlCol="0" anchor="t"/>
          <a:lstStyle/>
          <a:p>
            <a:pPr marL="0" indent="0" algn="l">
              <a:lnSpc>
                <a:spcPts val="1200"/>
              </a:lnSpc>
              <a:buNone/>
            </a:pPr>
            <a:r>
              <a:rPr lang="en-US" sz="1400" dirty="0">
                <a:solidFill>
                  <a:srgbClr val="384653"/>
                </a:solidFill>
                <a:highlight>
                  <a:srgbClr val="90EE90"/>
                </a:highlight>
                <a:latin typeface="Roboto" pitchFamily="34" charset="0"/>
                <a:ea typeface="Roboto" pitchFamily="34" charset="-122"/>
                <a:cs typeface="Roboto" pitchFamily="34" charset="-120"/>
              </a:rPr>
              <a:t>Green highlighting</a:t>
            </a:r>
            <a:r>
              <a:rPr lang="en-US" sz="1400" dirty="0">
                <a:solidFill>
                  <a:srgbClr val="384653"/>
                </a:solidFill>
                <a:latin typeface="Roboto" pitchFamily="34" charset="0"/>
                <a:ea typeface="Roboto" pitchFamily="34" charset="-122"/>
                <a:cs typeface="Roboto" pitchFamily="34" charset="-120"/>
              </a:rPr>
              <a:t> flags orders with profit margins exceeding 50%, </a:t>
            </a:r>
          </a:p>
          <a:p>
            <a:pPr marL="0" indent="0" algn="l">
              <a:lnSpc>
                <a:spcPts val="120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00"/>
              </a:lnSpc>
              <a:buNone/>
            </a:pPr>
            <a:r>
              <a:rPr lang="en-US" sz="1400" dirty="0">
                <a:solidFill>
                  <a:srgbClr val="384653"/>
                </a:solidFill>
                <a:latin typeface="Roboto" pitchFamily="34" charset="0"/>
                <a:ea typeface="Roboto" pitchFamily="34" charset="-122"/>
                <a:cs typeface="Roboto" pitchFamily="34" charset="-120"/>
              </a:rPr>
              <a:t>indicating premium pricing power or efficient cost management.</a:t>
            </a:r>
            <a:endParaRPr lang="en-US" sz="1400" dirty="0"/>
          </a:p>
        </p:txBody>
      </p:sp>
      <p:sp>
        <p:nvSpPr>
          <p:cNvPr id="10" name="Text 8"/>
          <p:cNvSpPr/>
          <p:nvPr/>
        </p:nvSpPr>
        <p:spPr>
          <a:xfrm>
            <a:off x="792016" y="3624588"/>
            <a:ext cx="6123027" cy="155377"/>
          </a:xfrm>
          <a:prstGeom prst="rect">
            <a:avLst/>
          </a:prstGeom>
          <a:noFill/>
          <a:ln/>
        </p:spPr>
        <p:txBody>
          <a:bodyPr wrap="none" lIns="0" tIns="0" rIns="0" bIns="0" rtlCol="0" anchor="t"/>
          <a:lstStyle/>
          <a:p>
            <a:pPr marL="0" indent="0" algn="l">
              <a:lnSpc>
                <a:spcPts val="1200"/>
              </a:lnSpc>
              <a:buNone/>
            </a:pPr>
            <a:r>
              <a:rPr lang="en-US" sz="1400" b="1" dirty="0">
                <a:solidFill>
                  <a:srgbClr val="384653"/>
                </a:solidFill>
                <a:latin typeface="Roboto" pitchFamily="34" charset="0"/>
                <a:ea typeface="Roboto" pitchFamily="34" charset="-122"/>
                <a:cs typeface="Roboto" pitchFamily="34" charset="-120"/>
              </a:rPr>
              <a:t>Example:</a:t>
            </a:r>
            <a:r>
              <a:rPr lang="en-US" sz="1400" dirty="0">
                <a:solidFill>
                  <a:srgbClr val="384653"/>
                </a:solidFill>
                <a:latin typeface="Roboto" pitchFamily="34" charset="0"/>
                <a:ea typeface="Roboto" pitchFamily="34" charset="-122"/>
                <a:cs typeface="Roboto" pitchFamily="34" charset="-120"/>
              </a:rPr>
              <a:t> Order 20fd2146 achieved a remarkable 356% profit margin </a:t>
            </a:r>
          </a:p>
          <a:p>
            <a:pPr marL="0" indent="0" algn="l">
              <a:lnSpc>
                <a:spcPts val="120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00"/>
              </a:lnSpc>
              <a:buNone/>
            </a:pPr>
            <a:r>
              <a:rPr lang="en-US" sz="1400" dirty="0">
                <a:solidFill>
                  <a:srgbClr val="384653"/>
                </a:solidFill>
                <a:latin typeface="Roboto" pitchFamily="34" charset="0"/>
                <a:ea typeface="Roboto" pitchFamily="34" charset="-122"/>
                <a:cs typeface="Roboto" pitchFamily="34" charset="-120"/>
              </a:rPr>
              <a:t>through optimal pricing and minimal costs.</a:t>
            </a:r>
            <a:endParaRPr lang="en-US" sz="1400" dirty="0"/>
          </a:p>
        </p:txBody>
      </p:sp>
      <p:sp>
        <p:nvSpPr>
          <p:cNvPr id="11" name="Shape 9"/>
          <p:cNvSpPr/>
          <p:nvPr/>
        </p:nvSpPr>
        <p:spPr>
          <a:xfrm>
            <a:off x="311492" y="4346665"/>
            <a:ext cx="6774656" cy="1565612"/>
          </a:xfrm>
          <a:prstGeom prst="roundRect">
            <a:avLst>
              <a:gd name="adj" fmla="val 4096"/>
            </a:avLst>
          </a:prstGeom>
          <a:solidFill>
            <a:srgbClr val="FAF9F5"/>
          </a:solidFill>
          <a:ln w="15240">
            <a:solidFill>
              <a:srgbClr val="BFD3D8"/>
            </a:solidFill>
            <a:prstDash val="solid"/>
          </a:ln>
        </p:spPr>
        <p:txBody>
          <a:bodyPr/>
          <a:lstStyle/>
          <a:p>
            <a:endParaRPr lang="en-US"/>
          </a:p>
        </p:txBody>
      </p:sp>
      <p:sp>
        <p:nvSpPr>
          <p:cNvPr id="12" name="Shape 10"/>
          <p:cNvSpPr/>
          <p:nvPr/>
        </p:nvSpPr>
        <p:spPr>
          <a:xfrm>
            <a:off x="311492" y="4346665"/>
            <a:ext cx="414218" cy="1565612"/>
          </a:xfrm>
          <a:prstGeom prst="roundRect">
            <a:avLst>
              <a:gd name="adj" fmla="val 6085"/>
            </a:avLst>
          </a:prstGeom>
          <a:solidFill>
            <a:srgbClr val="D9EDF2"/>
          </a:solidFill>
          <a:ln/>
        </p:spPr>
        <p:txBody>
          <a:bodyPr/>
          <a:lstStyle/>
          <a:p>
            <a:endParaRPr lang="en-US"/>
          </a:p>
        </p:txBody>
      </p:sp>
      <p:sp>
        <p:nvSpPr>
          <p:cNvPr id="13" name="Text 11"/>
          <p:cNvSpPr/>
          <p:nvPr/>
        </p:nvSpPr>
        <p:spPr>
          <a:xfrm>
            <a:off x="429458" y="5170819"/>
            <a:ext cx="155258" cy="194072"/>
          </a:xfrm>
          <a:prstGeom prst="rect">
            <a:avLst/>
          </a:prstGeom>
          <a:noFill/>
          <a:ln/>
        </p:spPr>
        <p:txBody>
          <a:bodyPr wrap="none" lIns="0" tIns="0" rIns="0" bIns="0" rtlCol="0" anchor="t"/>
          <a:lstStyle/>
          <a:p>
            <a:pPr marL="0" indent="0" algn="l">
              <a:lnSpc>
                <a:spcPts val="1200"/>
              </a:lnSpc>
              <a:buNone/>
            </a:pPr>
            <a:r>
              <a:rPr lang="en-US" sz="2000" dirty="0">
                <a:solidFill>
                  <a:srgbClr val="384653"/>
                </a:solidFill>
                <a:latin typeface="Host Grotesk Medium" pitchFamily="34" charset="0"/>
                <a:ea typeface="Host Grotesk Medium" pitchFamily="34" charset="-122"/>
                <a:cs typeface="Host Grotesk Medium" pitchFamily="34" charset="-120"/>
              </a:rPr>
              <a:t>2</a:t>
            </a:r>
            <a:endParaRPr lang="en-US" sz="2000" dirty="0"/>
          </a:p>
        </p:txBody>
      </p:sp>
      <p:sp>
        <p:nvSpPr>
          <p:cNvPr id="14" name="Text 12"/>
          <p:cNvSpPr/>
          <p:nvPr/>
        </p:nvSpPr>
        <p:spPr>
          <a:xfrm>
            <a:off x="828734" y="4654537"/>
            <a:ext cx="1294448" cy="161687"/>
          </a:xfrm>
          <a:prstGeom prst="rect">
            <a:avLst/>
          </a:prstGeom>
          <a:noFill/>
          <a:ln/>
        </p:spPr>
        <p:txBody>
          <a:bodyPr wrap="none" lIns="0" tIns="0" rIns="0" bIns="0" rtlCol="0" anchor="t"/>
          <a:lstStyle/>
          <a:p>
            <a:pPr marL="0" indent="0" algn="l">
              <a:lnSpc>
                <a:spcPts val="1250"/>
              </a:lnSpc>
              <a:buNone/>
            </a:pPr>
            <a:r>
              <a:rPr lang="en-US" sz="2000" b="1" dirty="0">
                <a:solidFill>
                  <a:srgbClr val="384653"/>
                </a:solidFill>
                <a:latin typeface="Host Grotesk Medium" pitchFamily="34" charset="0"/>
                <a:ea typeface="Host Grotesk Medium" pitchFamily="34" charset="-122"/>
                <a:cs typeface="Host Grotesk Medium" pitchFamily="34" charset="-120"/>
              </a:rPr>
              <a:t>High Sales Volume</a:t>
            </a:r>
            <a:endParaRPr lang="en-US" sz="2000" b="1" dirty="0"/>
          </a:p>
        </p:txBody>
      </p:sp>
      <p:sp>
        <p:nvSpPr>
          <p:cNvPr id="15" name="Text 13"/>
          <p:cNvSpPr/>
          <p:nvPr/>
        </p:nvSpPr>
        <p:spPr>
          <a:xfrm>
            <a:off x="843676" y="5114359"/>
            <a:ext cx="6123027" cy="112920"/>
          </a:xfrm>
          <a:prstGeom prst="rect">
            <a:avLst/>
          </a:prstGeom>
          <a:noFill/>
          <a:ln/>
        </p:spPr>
        <p:txBody>
          <a:bodyPr wrap="square" lIns="0" tIns="0" rIns="0" bIns="0" rtlCol="0" anchor="t"/>
          <a:lstStyle/>
          <a:p>
            <a:pPr marL="0" indent="0" algn="l">
              <a:lnSpc>
                <a:spcPts val="1200"/>
              </a:lnSpc>
              <a:buNone/>
            </a:pPr>
            <a:r>
              <a:rPr lang="en-US" sz="1400" dirty="0">
                <a:solidFill>
                  <a:srgbClr val="384653"/>
                </a:solidFill>
                <a:highlight>
                  <a:srgbClr val="FFFF99"/>
                </a:highlight>
                <a:latin typeface="Roboto" pitchFamily="34" charset="0"/>
                <a:ea typeface="Roboto" pitchFamily="34" charset="-122"/>
                <a:cs typeface="Roboto" pitchFamily="34" charset="-120"/>
              </a:rPr>
              <a:t>Yellow highlighting</a:t>
            </a:r>
            <a:r>
              <a:rPr lang="en-US" sz="1400" dirty="0">
                <a:solidFill>
                  <a:srgbClr val="384653"/>
                </a:solidFill>
                <a:latin typeface="Roboto" pitchFamily="34" charset="0"/>
                <a:ea typeface="Roboto" pitchFamily="34" charset="-122"/>
                <a:cs typeface="Roboto" pitchFamily="34" charset="-120"/>
              </a:rPr>
              <a:t> identifies orders surpassing ₹4,000 in sales value,</a:t>
            </a:r>
          </a:p>
          <a:p>
            <a:pPr marL="0" indent="0" algn="l">
              <a:lnSpc>
                <a:spcPts val="120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00"/>
              </a:lnSpc>
              <a:buNone/>
            </a:pPr>
            <a:r>
              <a:rPr lang="en-US" sz="1400" dirty="0">
                <a:solidFill>
                  <a:srgbClr val="384653"/>
                </a:solidFill>
                <a:latin typeface="Roboto" pitchFamily="34" charset="0"/>
                <a:ea typeface="Roboto" pitchFamily="34" charset="-122"/>
                <a:cs typeface="Roboto" pitchFamily="34" charset="-120"/>
              </a:rPr>
              <a:t> representing significant individual transactions worth management</a:t>
            </a:r>
          </a:p>
          <a:p>
            <a:pPr marL="0" indent="0" algn="l">
              <a:lnSpc>
                <a:spcPts val="120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00"/>
              </a:lnSpc>
              <a:buNone/>
            </a:pPr>
            <a:r>
              <a:rPr lang="en-US" sz="1400" dirty="0">
                <a:solidFill>
                  <a:srgbClr val="384653"/>
                </a:solidFill>
                <a:latin typeface="Roboto" pitchFamily="34" charset="0"/>
                <a:ea typeface="Roboto" pitchFamily="34" charset="-122"/>
                <a:cs typeface="Roboto" pitchFamily="34" charset="-120"/>
              </a:rPr>
              <a:t> attention.</a:t>
            </a:r>
            <a:endParaRPr lang="en-US" sz="1400" dirty="0"/>
          </a:p>
        </p:txBody>
      </p:sp>
      <p:sp>
        <p:nvSpPr>
          <p:cNvPr id="16" name="Text 14"/>
          <p:cNvSpPr/>
          <p:nvPr/>
        </p:nvSpPr>
        <p:spPr>
          <a:xfrm>
            <a:off x="796944" y="6268838"/>
            <a:ext cx="6123027" cy="155377"/>
          </a:xfrm>
          <a:prstGeom prst="rect">
            <a:avLst/>
          </a:prstGeom>
          <a:noFill/>
          <a:ln/>
        </p:spPr>
        <p:txBody>
          <a:bodyPr wrap="none" lIns="0" tIns="0" rIns="0" bIns="0" rtlCol="0" anchor="t"/>
          <a:lstStyle/>
          <a:p>
            <a:pPr marL="0" indent="0" algn="l">
              <a:lnSpc>
                <a:spcPts val="1200"/>
              </a:lnSpc>
              <a:buNone/>
            </a:pPr>
            <a:r>
              <a:rPr lang="en-US" sz="1400" b="1" dirty="0">
                <a:solidFill>
                  <a:srgbClr val="384653"/>
                </a:solidFill>
                <a:latin typeface="Roboto" pitchFamily="34" charset="0"/>
                <a:ea typeface="Roboto" pitchFamily="34" charset="-122"/>
                <a:cs typeface="Roboto" pitchFamily="34" charset="-120"/>
              </a:rPr>
              <a:t>Example:</a:t>
            </a:r>
            <a:r>
              <a:rPr lang="en-US" sz="1400" dirty="0">
                <a:solidFill>
                  <a:srgbClr val="384653"/>
                </a:solidFill>
                <a:latin typeface="Roboto" pitchFamily="34" charset="0"/>
                <a:ea typeface="Roboto" pitchFamily="34" charset="-122"/>
                <a:cs typeface="Roboto" pitchFamily="34" charset="-120"/>
              </a:rPr>
              <a:t> A North region Groceries order reached ₹4,803—nearly </a:t>
            </a:r>
          </a:p>
          <a:p>
            <a:pPr marL="0" indent="0" algn="l">
              <a:lnSpc>
                <a:spcPts val="120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00"/>
              </a:lnSpc>
              <a:buNone/>
            </a:pPr>
            <a:r>
              <a:rPr lang="en-US" sz="1400" dirty="0">
                <a:solidFill>
                  <a:srgbClr val="384653"/>
                </a:solidFill>
                <a:latin typeface="Roboto" pitchFamily="34" charset="0"/>
                <a:ea typeface="Roboto" pitchFamily="34" charset="-122"/>
                <a:cs typeface="Roboto" pitchFamily="34" charset="-120"/>
              </a:rPr>
              <a:t>double the regional average.</a:t>
            </a:r>
            <a:endParaRPr lang="en-US" sz="1400" dirty="0"/>
          </a:p>
        </p:txBody>
      </p:sp>
      <p:pic>
        <p:nvPicPr>
          <p:cNvPr id="17" name="Image 0" descr="preencoded.png"/>
          <p:cNvPicPr>
            <a:picLocks noChangeAspect="1"/>
          </p:cNvPicPr>
          <p:nvPr/>
        </p:nvPicPr>
        <p:blipFill>
          <a:blip r:embed="rId3"/>
          <a:stretch>
            <a:fillRect/>
          </a:stretch>
        </p:blipFill>
        <p:spPr>
          <a:xfrm>
            <a:off x="9171710" y="754320"/>
            <a:ext cx="4519812" cy="3239525"/>
          </a:xfrm>
          <a:prstGeom prst="rect">
            <a:avLst/>
          </a:prstGeom>
          <a:ln>
            <a:noFill/>
          </a:ln>
          <a:effectLst>
            <a:softEdge rad="112500"/>
          </a:effectLst>
        </p:spPr>
      </p:pic>
      <p:sp>
        <p:nvSpPr>
          <p:cNvPr id="18" name="Shape 15"/>
          <p:cNvSpPr/>
          <p:nvPr/>
        </p:nvSpPr>
        <p:spPr>
          <a:xfrm>
            <a:off x="7544254" y="4283507"/>
            <a:ext cx="6774656" cy="1696290"/>
          </a:xfrm>
          <a:prstGeom prst="roundRect">
            <a:avLst>
              <a:gd name="adj" fmla="val 3643"/>
            </a:avLst>
          </a:prstGeom>
          <a:solidFill>
            <a:schemeClr val="accent6">
              <a:lumMod val="60000"/>
              <a:lumOff val="40000"/>
            </a:schemeClr>
          </a:solidFill>
          <a:ln w="7620">
            <a:solidFill>
              <a:srgbClr val="000000">
                <a:alpha val="8000"/>
              </a:srgbClr>
            </a:solidFill>
            <a:prstDash val="solid"/>
          </a:ln>
        </p:spPr>
        <p:txBody>
          <a:bodyPr/>
          <a:lstStyle/>
          <a:p>
            <a:endParaRPr lang="en-US"/>
          </a:p>
        </p:txBody>
      </p:sp>
      <p:sp>
        <p:nvSpPr>
          <p:cNvPr id="19" name="Shape 16"/>
          <p:cNvSpPr/>
          <p:nvPr/>
        </p:nvSpPr>
        <p:spPr>
          <a:xfrm>
            <a:off x="7559494" y="4373110"/>
            <a:ext cx="6759416" cy="294680"/>
          </a:xfrm>
          <a:prstGeom prst="rect">
            <a:avLst/>
          </a:prstGeom>
          <a:solidFill>
            <a:schemeClr val="accent6">
              <a:lumMod val="60000"/>
              <a:lumOff val="40000"/>
              <a:alpha val="4000"/>
            </a:schemeClr>
          </a:solidFill>
          <a:ln/>
        </p:spPr>
        <p:txBody>
          <a:bodyPr/>
          <a:lstStyle/>
          <a:p>
            <a:endParaRPr lang="en-US"/>
          </a:p>
        </p:txBody>
      </p:sp>
      <p:sp>
        <p:nvSpPr>
          <p:cNvPr id="20" name="Text 17"/>
          <p:cNvSpPr/>
          <p:nvPr/>
        </p:nvSpPr>
        <p:spPr>
          <a:xfrm>
            <a:off x="7834530" y="4584888"/>
            <a:ext cx="1479113" cy="155377"/>
          </a:xfrm>
          <a:prstGeom prst="rect">
            <a:avLst/>
          </a:prstGeom>
          <a:noFill/>
          <a:ln/>
        </p:spPr>
        <p:txBody>
          <a:bodyPr wrap="none" lIns="0" tIns="0" rIns="0" bIns="0" rtlCol="0" anchor="t"/>
          <a:lstStyle/>
          <a:p>
            <a:pPr marL="0" indent="0" algn="l">
              <a:lnSpc>
                <a:spcPts val="1200"/>
              </a:lnSpc>
              <a:buNone/>
            </a:pPr>
            <a:r>
              <a:rPr lang="en-US" b="1" dirty="0">
                <a:solidFill>
                  <a:srgbClr val="384653"/>
                </a:solidFill>
                <a:latin typeface="Roboto" pitchFamily="34" charset="0"/>
                <a:ea typeface="Roboto" pitchFamily="34" charset="-122"/>
                <a:cs typeface="Roboto" pitchFamily="34" charset="-120"/>
              </a:rPr>
              <a:t>Order ID</a:t>
            </a:r>
            <a:endParaRPr lang="en-US" dirty="0"/>
          </a:p>
        </p:txBody>
      </p:sp>
      <p:sp>
        <p:nvSpPr>
          <p:cNvPr id="21" name="Text 18"/>
          <p:cNvSpPr/>
          <p:nvPr/>
        </p:nvSpPr>
        <p:spPr>
          <a:xfrm>
            <a:off x="9448659" y="4584887"/>
            <a:ext cx="1475303" cy="155377"/>
          </a:xfrm>
          <a:prstGeom prst="rect">
            <a:avLst/>
          </a:prstGeom>
          <a:noFill/>
          <a:ln/>
        </p:spPr>
        <p:txBody>
          <a:bodyPr wrap="none" lIns="0" tIns="0" rIns="0" bIns="0" rtlCol="0" anchor="t"/>
          <a:lstStyle/>
          <a:p>
            <a:pPr marL="0" indent="0" algn="l">
              <a:lnSpc>
                <a:spcPts val="1200"/>
              </a:lnSpc>
              <a:buNone/>
            </a:pPr>
            <a:r>
              <a:rPr lang="en-US" b="1" dirty="0">
                <a:solidFill>
                  <a:srgbClr val="384653"/>
                </a:solidFill>
                <a:latin typeface="Roboto" pitchFamily="34" charset="0"/>
                <a:ea typeface="Roboto" pitchFamily="34" charset="-122"/>
                <a:cs typeface="Roboto" pitchFamily="34" charset="-120"/>
              </a:rPr>
              <a:t>Sales</a:t>
            </a:r>
            <a:endParaRPr lang="en-US" dirty="0"/>
          </a:p>
        </p:txBody>
      </p:sp>
      <p:sp>
        <p:nvSpPr>
          <p:cNvPr id="22" name="Text 19"/>
          <p:cNvSpPr/>
          <p:nvPr/>
        </p:nvSpPr>
        <p:spPr>
          <a:xfrm>
            <a:off x="11020752" y="4576848"/>
            <a:ext cx="1475303" cy="155377"/>
          </a:xfrm>
          <a:prstGeom prst="rect">
            <a:avLst/>
          </a:prstGeom>
          <a:noFill/>
          <a:ln/>
        </p:spPr>
        <p:txBody>
          <a:bodyPr wrap="none" lIns="0" tIns="0" rIns="0" bIns="0" rtlCol="0" anchor="t"/>
          <a:lstStyle/>
          <a:p>
            <a:pPr marL="0" indent="0" algn="l">
              <a:lnSpc>
                <a:spcPts val="1200"/>
              </a:lnSpc>
              <a:buNone/>
            </a:pPr>
            <a:r>
              <a:rPr lang="en-US" b="1" dirty="0">
                <a:solidFill>
                  <a:srgbClr val="384653"/>
                </a:solidFill>
                <a:latin typeface="Roboto" pitchFamily="34" charset="0"/>
                <a:ea typeface="Roboto" pitchFamily="34" charset="-122"/>
                <a:cs typeface="Roboto" pitchFamily="34" charset="-120"/>
              </a:rPr>
              <a:t>Profit</a:t>
            </a:r>
            <a:endParaRPr lang="en-US" dirty="0"/>
          </a:p>
        </p:txBody>
      </p:sp>
      <p:sp>
        <p:nvSpPr>
          <p:cNvPr id="23" name="Text 20"/>
          <p:cNvSpPr/>
          <p:nvPr/>
        </p:nvSpPr>
        <p:spPr>
          <a:xfrm>
            <a:off x="12855037" y="4579339"/>
            <a:ext cx="1479113" cy="155377"/>
          </a:xfrm>
          <a:prstGeom prst="rect">
            <a:avLst/>
          </a:prstGeom>
          <a:noFill/>
          <a:ln/>
        </p:spPr>
        <p:txBody>
          <a:bodyPr wrap="none" lIns="0" tIns="0" rIns="0" bIns="0" rtlCol="0" anchor="t"/>
          <a:lstStyle/>
          <a:p>
            <a:pPr marL="0" indent="0" algn="l">
              <a:lnSpc>
                <a:spcPts val="1200"/>
              </a:lnSpc>
              <a:buNone/>
            </a:pPr>
            <a:r>
              <a:rPr lang="en-US" b="1" dirty="0">
                <a:solidFill>
                  <a:srgbClr val="384653"/>
                </a:solidFill>
                <a:latin typeface="Roboto" pitchFamily="34" charset="0"/>
                <a:ea typeface="Roboto" pitchFamily="34" charset="-122"/>
                <a:cs typeface="Roboto" pitchFamily="34" charset="-120"/>
              </a:rPr>
              <a:t>Margin</a:t>
            </a:r>
            <a:endParaRPr lang="en-US" dirty="0"/>
          </a:p>
        </p:txBody>
      </p:sp>
      <p:sp>
        <p:nvSpPr>
          <p:cNvPr id="24" name="Shape 21"/>
          <p:cNvSpPr/>
          <p:nvPr/>
        </p:nvSpPr>
        <p:spPr>
          <a:xfrm>
            <a:off x="7544254" y="4840440"/>
            <a:ext cx="6759416" cy="294680"/>
          </a:xfrm>
          <a:prstGeom prst="rect">
            <a:avLst/>
          </a:prstGeom>
          <a:solidFill>
            <a:srgbClr val="000000">
              <a:alpha val="4000"/>
            </a:srgbClr>
          </a:solidFill>
          <a:ln/>
        </p:spPr>
        <p:txBody>
          <a:bodyPr/>
          <a:lstStyle/>
          <a:p>
            <a:endParaRPr lang="en-US" dirty="0"/>
          </a:p>
        </p:txBody>
      </p:sp>
      <p:sp>
        <p:nvSpPr>
          <p:cNvPr id="25" name="Text 22"/>
          <p:cNvSpPr/>
          <p:nvPr/>
        </p:nvSpPr>
        <p:spPr>
          <a:xfrm>
            <a:off x="7834530" y="4970544"/>
            <a:ext cx="147911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20fd2146</a:t>
            </a:r>
            <a:endParaRPr lang="en-US" sz="1600" dirty="0"/>
          </a:p>
        </p:txBody>
      </p:sp>
      <p:sp>
        <p:nvSpPr>
          <p:cNvPr id="26" name="Text 23"/>
          <p:cNvSpPr/>
          <p:nvPr/>
        </p:nvSpPr>
        <p:spPr>
          <a:xfrm>
            <a:off x="9456279" y="4930286"/>
            <a:ext cx="147530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₹1,247</a:t>
            </a:r>
            <a:endParaRPr lang="en-US" sz="1600" dirty="0"/>
          </a:p>
        </p:txBody>
      </p:sp>
      <p:sp>
        <p:nvSpPr>
          <p:cNvPr id="27" name="Text 24"/>
          <p:cNvSpPr/>
          <p:nvPr/>
        </p:nvSpPr>
        <p:spPr>
          <a:xfrm>
            <a:off x="11025400" y="4958319"/>
            <a:ext cx="147530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₹4,440</a:t>
            </a:r>
            <a:endParaRPr lang="en-US" sz="1600" dirty="0"/>
          </a:p>
        </p:txBody>
      </p:sp>
      <p:sp>
        <p:nvSpPr>
          <p:cNvPr id="28" name="Text 25"/>
          <p:cNvSpPr/>
          <p:nvPr/>
        </p:nvSpPr>
        <p:spPr>
          <a:xfrm>
            <a:off x="12918375" y="4939754"/>
            <a:ext cx="147911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356%</a:t>
            </a:r>
            <a:endParaRPr lang="en-US" sz="1600" dirty="0"/>
          </a:p>
        </p:txBody>
      </p:sp>
      <p:sp>
        <p:nvSpPr>
          <p:cNvPr id="29" name="Shape 26"/>
          <p:cNvSpPr/>
          <p:nvPr/>
        </p:nvSpPr>
        <p:spPr>
          <a:xfrm>
            <a:off x="7489182" y="6196823"/>
            <a:ext cx="6759416" cy="294680"/>
          </a:xfrm>
          <a:prstGeom prst="rect">
            <a:avLst/>
          </a:prstGeom>
          <a:solidFill>
            <a:srgbClr val="FFFFFF">
              <a:alpha val="4000"/>
            </a:srgbClr>
          </a:solidFill>
          <a:ln/>
        </p:spPr>
        <p:txBody>
          <a:bodyPr/>
          <a:lstStyle/>
          <a:p>
            <a:endParaRPr lang="en-US"/>
          </a:p>
        </p:txBody>
      </p:sp>
      <p:sp>
        <p:nvSpPr>
          <p:cNvPr id="30" name="Text 27"/>
          <p:cNvSpPr/>
          <p:nvPr/>
        </p:nvSpPr>
        <p:spPr>
          <a:xfrm>
            <a:off x="7834530" y="5390751"/>
            <a:ext cx="147911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8a5f3c92</a:t>
            </a:r>
            <a:endParaRPr lang="en-US" sz="1600" dirty="0"/>
          </a:p>
        </p:txBody>
      </p:sp>
      <p:sp>
        <p:nvSpPr>
          <p:cNvPr id="31" name="Text 28"/>
          <p:cNvSpPr/>
          <p:nvPr/>
        </p:nvSpPr>
        <p:spPr>
          <a:xfrm>
            <a:off x="9448658" y="5379108"/>
            <a:ext cx="147530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₹4,803</a:t>
            </a:r>
            <a:endParaRPr lang="en-US" sz="1600" dirty="0"/>
          </a:p>
        </p:txBody>
      </p:sp>
      <p:sp>
        <p:nvSpPr>
          <p:cNvPr id="32" name="Text 29"/>
          <p:cNvSpPr/>
          <p:nvPr/>
        </p:nvSpPr>
        <p:spPr>
          <a:xfrm>
            <a:off x="11025399" y="5379108"/>
            <a:ext cx="147530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₹1,921</a:t>
            </a:r>
            <a:endParaRPr lang="en-US" sz="1600" dirty="0"/>
          </a:p>
        </p:txBody>
      </p:sp>
      <p:sp>
        <p:nvSpPr>
          <p:cNvPr id="33" name="Text 30"/>
          <p:cNvSpPr/>
          <p:nvPr/>
        </p:nvSpPr>
        <p:spPr>
          <a:xfrm>
            <a:off x="12936947" y="5379108"/>
            <a:ext cx="147911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40%</a:t>
            </a:r>
            <a:endParaRPr lang="en-US" sz="1600" dirty="0"/>
          </a:p>
        </p:txBody>
      </p:sp>
      <p:sp>
        <p:nvSpPr>
          <p:cNvPr id="34" name="Shape 31"/>
          <p:cNvSpPr/>
          <p:nvPr/>
        </p:nvSpPr>
        <p:spPr>
          <a:xfrm>
            <a:off x="7522393" y="5237899"/>
            <a:ext cx="6759416" cy="294680"/>
          </a:xfrm>
          <a:prstGeom prst="rect">
            <a:avLst/>
          </a:prstGeom>
          <a:solidFill>
            <a:srgbClr val="000000">
              <a:alpha val="4000"/>
            </a:srgbClr>
          </a:solidFill>
          <a:ln/>
        </p:spPr>
        <p:txBody>
          <a:bodyPr/>
          <a:lstStyle/>
          <a:p>
            <a:endParaRPr lang="en-US" dirty="0"/>
          </a:p>
        </p:txBody>
      </p:sp>
      <p:sp>
        <p:nvSpPr>
          <p:cNvPr id="35" name="Text 32"/>
          <p:cNvSpPr/>
          <p:nvPr/>
        </p:nvSpPr>
        <p:spPr>
          <a:xfrm>
            <a:off x="7834530" y="5790456"/>
            <a:ext cx="147911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f3b8e147</a:t>
            </a:r>
            <a:endParaRPr lang="en-US" sz="1600" dirty="0"/>
          </a:p>
        </p:txBody>
      </p:sp>
      <p:sp>
        <p:nvSpPr>
          <p:cNvPr id="36" name="Text 33"/>
          <p:cNvSpPr/>
          <p:nvPr/>
        </p:nvSpPr>
        <p:spPr>
          <a:xfrm>
            <a:off x="9485095" y="5790456"/>
            <a:ext cx="147530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₹4,621</a:t>
            </a:r>
            <a:endParaRPr lang="en-US" sz="1600" dirty="0"/>
          </a:p>
        </p:txBody>
      </p:sp>
      <p:sp>
        <p:nvSpPr>
          <p:cNvPr id="37" name="Text 34"/>
          <p:cNvSpPr/>
          <p:nvPr/>
        </p:nvSpPr>
        <p:spPr>
          <a:xfrm>
            <a:off x="11030907" y="5770572"/>
            <a:ext cx="147530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₹2,772</a:t>
            </a:r>
            <a:endParaRPr lang="en-US" sz="1600" dirty="0"/>
          </a:p>
        </p:txBody>
      </p:sp>
      <p:sp>
        <p:nvSpPr>
          <p:cNvPr id="38" name="Text 35"/>
          <p:cNvSpPr/>
          <p:nvPr/>
        </p:nvSpPr>
        <p:spPr>
          <a:xfrm>
            <a:off x="12936946" y="5782982"/>
            <a:ext cx="1479113" cy="155377"/>
          </a:xfrm>
          <a:prstGeom prst="rect">
            <a:avLst/>
          </a:prstGeom>
          <a:noFill/>
          <a:ln/>
        </p:spPr>
        <p:txBody>
          <a:bodyPr wrap="none" lIns="0" tIns="0" rIns="0" bIns="0" rtlCol="0" anchor="t"/>
          <a:lstStyle/>
          <a:p>
            <a:pPr marL="0" indent="0" algn="l">
              <a:lnSpc>
                <a:spcPts val="1200"/>
              </a:lnSpc>
              <a:buNone/>
            </a:pPr>
            <a:r>
              <a:rPr lang="en-US" sz="1600" dirty="0">
                <a:solidFill>
                  <a:srgbClr val="384653"/>
                </a:solidFill>
                <a:latin typeface="Roboto" pitchFamily="34" charset="0"/>
                <a:ea typeface="Roboto" pitchFamily="34" charset="-122"/>
                <a:cs typeface="Roboto" pitchFamily="34" charset="-120"/>
              </a:rPr>
              <a:t>60%</a:t>
            </a:r>
            <a:endParaRPr lang="en-US" sz="1600" dirty="0"/>
          </a:p>
        </p:txBody>
      </p:sp>
      <p:sp>
        <p:nvSpPr>
          <p:cNvPr id="39" name="Text 36"/>
          <p:cNvSpPr/>
          <p:nvPr/>
        </p:nvSpPr>
        <p:spPr>
          <a:xfrm>
            <a:off x="584716" y="7309183"/>
            <a:ext cx="14163849" cy="635739"/>
          </a:xfrm>
          <a:prstGeom prst="rect">
            <a:avLst/>
          </a:prstGeom>
          <a:noFill/>
          <a:ln/>
        </p:spPr>
        <p:txBody>
          <a:bodyPr wrap="none" lIns="0" tIns="0" rIns="0" bIns="0" rtlCol="0" anchor="t"/>
          <a:lstStyle/>
          <a:p>
            <a:pPr marL="0" indent="0" algn="l">
              <a:lnSpc>
                <a:spcPts val="1200"/>
              </a:lnSpc>
              <a:buNone/>
            </a:pPr>
            <a:r>
              <a:rPr lang="en-US" sz="1400" dirty="0">
                <a:solidFill>
                  <a:srgbClr val="384653"/>
                </a:solidFill>
                <a:latin typeface="Roboto" pitchFamily="34" charset="0"/>
                <a:ea typeface="Roboto" pitchFamily="34" charset="-122"/>
                <a:cs typeface="Roboto" pitchFamily="34" charset="-120"/>
              </a:rPr>
              <a:t>Analysis identified 250 high-profit-margin orders, providing a target list for case studies on successful pricing strategies. These visual cues enable rapid scanning of thousands </a:t>
            </a:r>
          </a:p>
          <a:p>
            <a:pPr marL="0" indent="0" algn="l">
              <a:lnSpc>
                <a:spcPts val="120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00"/>
              </a:lnSpc>
              <a:buNone/>
            </a:pPr>
            <a:r>
              <a:rPr lang="en-US" sz="1400" dirty="0">
                <a:solidFill>
                  <a:srgbClr val="384653"/>
                </a:solidFill>
                <a:latin typeface="Roboto" pitchFamily="34" charset="0"/>
                <a:ea typeface="Roboto" pitchFamily="34" charset="-122"/>
                <a:cs typeface="Roboto" pitchFamily="34" charset="-120"/>
              </a:rPr>
              <a:t>of records to focus management attention where it matters most.</a:t>
            </a:r>
            <a:endParaRPr lang="en-US" sz="1400" dirty="0"/>
          </a:p>
        </p:txBody>
      </p:sp>
      <p:sp>
        <p:nvSpPr>
          <p:cNvPr id="40" name="Shape 31">
            <a:extLst>
              <a:ext uri="{FF2B5EF4-FFF2-40B4-BE49-F238E27FC236}">
                <a16:creationId xmlns:a16="http://schemas.microsoft.com/office/drawing/2014/main" id="{070E2A79-466F-BFFD-1152-FAF28C2B19A9}"/>
              </a:ext>
            </a:extLst>
          </p:cNvPr>
          <p:cNvSpPr/>
          <p:nvPr/>
        </p:nvSpPr>
        <p:spPr>
          <a:xfrm>
            <a:off x="7559492" y="5685116"/>
            <a:ext cx="6759416" cy="294680"/>
          </a:xfrm>
          <a:prstGeom prst="rect">
            <a:avLst/>
          </a:prstGeom>
          <a:solidFill>
            <a:srgbClr val="000000">
              <a:alpha val="4000"/>
            </a:srgbClr>
          </a:solidFill>
          <a:ln/>
        </p:spPr>
        <p:txBody>
          <a:bodyPr/>
          <a:lstStyle/>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396835" y="272891"/>
            <a:ext cx="4917996" cy="310158"/>
          </a:xfrm>
          <a:prstGeom prst="rect">
            <a:avLst/>
          </a:prstGeom>
          <a:noFill/>
          <a:ln/>
        </p:spPr>
        <p:txBody>
          <a:bodyPr wrap="none" lIns="0" tIns="0" rIns="0" bIns="0" rtlCol="0" anchor="t"/>
          <a:lstStyle/>
          <a:p>
            <a:pPr marL="0" indent="0" algn="l">
              <a:lnSpc>
                <a:spcPts val="2400"/>
              </a:lnSpc>
              <a:buNone/>
            </a:pPr>
            <a:r>
              <a:rPr lang="en-US" sz="3200" dirty="0">
                <a:solidFill>
                  <a:srgbClr val="2E3C4E"/>
                </a:solidFill>
                <a:latin typeface="Host Grotesk Medium" pitchFamily="34" charset="0"/>
                <a:ea typeface="Host Grotesk Medium" pitchFamily="34" charset="-122"/>
                <a:cs typeface="Host Grotesk Medium" pitchFamily="34" charset="-120"/>
              </a:rPr>
              <a:t>Key Insights &amp; Strategic Recommendations</a:t>
            </a:r>
            <a:endParaRPr lang="en-US" sz="3200" dirty="0"/>
          </a:p>
        </p:txBody>
      </p:sp>
      <p:sp>
        <p:nvSpPr>
          <p:cNvPr id="3" name="Text 1"/>
          <p:cNvSpPr/>
          <p:nvPr/>
        </p:nvSpPr>
        <p:spPr>
          <a:xfrm>
            <a:off x="396835" y="831056"/>
            <a:ext cx="1488519" cy="185976"/>
          </a:xfrm>
          <a:prstGeom prst="rect">
            <a:avLst/>
          </a:prstGeom>
          <a:noFill/>
          <a:ln/>
        </p:spPr>
        <p:txBody>
          <a:bodyPr wrap="none" lIns="0" tIns="0" rIns="0" bIns="0" rtlCol="0" anchor="t"/>
          <a:lstStyle/>
          <a:p>
            <a:pPr marL="0" indent="0" algn="l">
              <a:lnSpc>
                <a:spcPts val="1450"/>
              </a:lnSpc>
              <a:buNone/>
            </a:pPr>
            <a:r>
              <a:rPr lang="en-US" sz="2400" dirty="0">
                <a:solidFill>
                  <a:srgbClr val="2E3C4E"/>
                </a:solidFill>
                <a:latin typeface="Host Grotesk Medium" pitchFamily="34" charset="0"/>
                <a:ea typeface="Host Grotesk Medium" pitchFamily="34" charset="-122"/>
                <a:cs typeface="Host Grotesk Medium" pitchFamily="34" charset="-120"/>
              </a:rPr>
              <a:t>Data-Driven Findings</a:t>
            </a:r>
            <a:endParaRPr lang="en-US" sz="2400" dirty="0"/>
          </a:p>
        </p:txBody>
      </p:sp>
      <p:sp>
        <p:nvSpPr>
          <p:cNvPr id="4" name="Shape 2"/>
          <p:cNvSpPr/>
          <p:nvPr/>
        </p:nvSpPr>
        <p:spPr>
          <a:xfrm>
            <a:off x="271999" y="1250379"/>
            <a:ext cx="223242" cy="223242"/>
          </a:xfrm>
          <a:prstGeom prst="roundRect">
            <a:avLst>
              <a:gd name="adj" fmla="val 18670"/>
            </a:avLst>
          </a:prstGeom>
          <a:solidFill>
            <a:srgbClr val="D9EDF2"/>
          </a:solidFill>
          <a:ln w="7620">
            <a:solidFill>
              <a:srgbClr val="BFD3D8"/>
            </a:solidFill>
            <a:prstDash val="solid"/>
          </a:ln>
        </p:spPr>
        <p:txBody>
          <a:bodyPr/>
          <a:lstStyle/>
          <a:p>
            <a:endParaRPr lang="en-US"/>
          </a:p>
        </p:txBody>
      </p:sp>
      <p:sp>
        <p:nvSpPr>
          <p:cNvPr id="5" name="Text 3"/>
          <p:cNvSpPr/>
          <p:nvPr/>
        </p:nvSpPr>
        <p:spPr>
          <a:xfrm>
            <a:off x="311264" y="1323480"/>
            <a:ext cx="148828" cy="185976"/>
          </a:xfrm>
          <a:prstGeom prst="rect">
            <a:avLst/>
          </a:prstGeom>
          <a:noFill/>
          <a:ln/>
        </p:spPr>
        <p:txBody>
          <a:bodyPr wrap="none" lIns="0" tIns="0" rIns="0" bIns="0" rtlCol="0" anchor="t"/>
          <a:lstStyle/>
          <a:p>
            <a:pPr marL="0" indent="0" algn="ctr">
              <a:lnSpc>
                <a:spcPts val="1150"/>
              </a:lnSpc>
              <a:buNone/>
            </a:pPr>
            <a:r>
              <a:rPr lang="en-US" sz="1150" dirty="0">
                <a:solidFill>
                  <a:srgbClr val="384653"/>
                </a:solidFill>
                <a:latin typeface="Host Grotesk Medium" pitchFamily="34" charset="0"/>
                <a:ea typeface="Host Grotesk Medium" pitchFamily="34" charset="-122"/>
                <a:cs typeface="Host Grotesk Medium" pitchFamily="34" charset="-120"/>
              </a:rPr>
              <a:t>1</a:t>
            </a:r>
            <a:endParaRPr lang="en-US" sz="1150" dirty="0"/>
          </a:p>
        </p:txBody>
      </p:sp>
      <p:sp>
        <p:nvSpPr>
          <p:cNvPr id="6" name="Text 4"/>
          <p:cNvSpPr/>
          <p:nvPr/>
        </p:nvSpPr>
        <p:spPr>
          <a:xfrm>
            <a:off x="620077" y="1333143"/>
            <a:ext cx="1714738" cy="155019"/>
          </a:xfrm>
          <a:prstGeom prst="rect">
            <a:avLst/>
          </a:prstGeom>
          <a:noFill/>
          <a:ln/>
        </p:spPr>
        <p:txBody>
          <a:bodyPr wrap="none" lIns="0" tIns="0" rIns="0" bIns="0" rtlCol="0" anchor="t"/>
          <a:lstStyle/>
          <a:p>
            <a:pPr marL="0" indent="0" algn="l">
              <a:lnSpc>
                <a:spcPts val="1200"/>
              </a:lnSpc>
              <a:buNone/>
            </a:pPr>
            <a:r>
              <a:rPr lang="en-US" sz="1400" dirty="0">
                <a:solidFill>
                  <a:srgbClr val="384653"/>
                </a:solidFill>
                <a:latin typeface="Host Grotesk Medium" pitchFamily="34" charset="0"/>
                <a:ea typeface="Host Grotesk Medium" pitchFamily="34" charset="-122"/>
                <a:cs typeface="Host Grotesk Medium" pitchFamily="34" charset="-120"/>
              </a:rPr>
              <a:t>East Volume vs South Margins</a:t>
            </a:r>
            <a:endParaRPr lang="en-US" sz="1400" dirty="0"/>
          </a:p>
        </p:txBody>
      </p:sp>
      <p:sp>
        <p:nvSpPr>
          <p:cNvPr id="7" name="Text 5"/>
          <p:cNvSpPr/>
          <p:nvPr/>
        </p:nvSpPr>
        <p:spPr>
          <a:xfrm>
            <a:off x="634198" y="1583321"/>
            <a:ext cx="6474976" cy="297418"/>
          </a:xfrm>
          <a:prstGeom prst="rect">
            <a:avLst/>
          </a:prstGeom>
          <a:noFill/>
          <a:ln/>
        </p:spPr>
        <p:txBody>
          <a:bodyPr wrap="square" lIns="0" tIns="0" rIns="0" bIns="0" rtlCol="0" anchor="t"/>
          <a:lstStyle/>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East region leads in absolute sales (₹2.59M) but achieves moderate 40.5% profit margin. South, despite</a:t>
            </a:r>
          </a:p>
          <a:p>
            <a:pPr marL="0" indent="0" algn="l">
              <a:lnSpc>
                <a:spcPts val="1150"/>
              </a:lnSpc>
              <a:buNone/>
            </a:pPr>
            <a:endParaRPr lang="en-US" sz="1100" dirty="0">
              <a:solidFill>
                <a:srgbClr val="384653"/>
              </a:solidFill>
              <a:latin typeface="Roboto" pitchFamily="34" charset="0"/>
              <a:ea typeface="Roboto" pitchFamily="34" charset="-122"/>
              <a:cs typeface="Roboto" pitchFamily="34" charset="-120"/>
            </a:endParaRPr>
          </a:p>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lower volume (₹2.50M), delivers superior 40.9% margin—suggesting opportunities to optimize East’s</a:t>
            </a:r>
          </a:p>
          <a:p>
            <a:pPr marL="0" indent="0" algn="l">
              <a:lnSpc>
                <a:spcPts val="1150"/>
              </a:lnSpc>
              <a:buNone/>
            </a:pPr>
            <a:endParaRPr lang="en-US" sz="1100" dirty="0">
              <a:solidFill>
                <a:srgbClr val="384653"/>
              </a:solidFill>
              <a:latin typeface="Roboto" pitchFamily="34" charset="0"/>
              <a:ea typeface="Roboto" pitchFamily="34" charset="-122"/>
              <a:cs typeface="Roboto" pitchFamily="34" charset="-120"/>
            </a:endParaRPr>
          </a:p>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discount  strategy.</a:t>
            </a:r>
            <a:endParaRPr lang="en-US" sz="1100" dirty="0"/>
          </a:p>
        </p:txBody>
      </p:sp>
      <p:sp>
        <p:nvSpPr>
          <p:cNvPr id="8" name="Shape 6"/>
          <p:cNvSpPr/>
          <p:nvPr/>
        </p:nvSpPr>
        <p:spPr>
          <a:xfrm>
            <a:off x="309206" y="2511747"/>
            <a:ext cx="223242" cy="223242"/>
          </a:xfrm>
          <a:prstGeom prst="roundRect">
            <a:avLst>
              <a:gd name="adj" fmla="val 18670"/>
            </a:avLst>
          </a:prstGeom>
          <a:solidFill>
            <a:srgbClr val="D9EDF2"/>
          </a:solidFill>
          <a:ln w="7620">
            <a:solidFill>
              <a:srgbClr val="BFD3D8"/>
            </a:solidFill>
            <a:prstDash val="solid"/>
          </a:ln>
        </p:spPr>
        <p:txBody>
          <a:bodyPr/>
          <a:lstStyle/>
          <a:p>
            <a:endParaRPr lang="en-US"/>
          </a:p>
        </p:txBody>
      </p:sp>
      <p:sp>
        <p:nvSpPr>
          <p:cNvPr id="9" name="Text 7"/>
          <p:cNvSpPr/>
          <p:nvPr/>
        </p:nvSpPr>
        <p:spPr>
          <a:xfrm>
            <a:off x="346413" y="2576937"/>
            <a:ext cx="148828" cy="185976"/>
          </a:xfrm>
          <a:prstGeom prst="rect">
            <a:avLst/>
          </a:prstGeom>
          <a:noFill/>
          <a:ln/>
        </p:spPr>
        <p:txBody>
          <a:bodyPr wrap="none" lIns="0" tIns="0" rIns="0" bIns="0" rtlCol="0" anchor="t"/>
          <a:lstStyle/>
          <a:p>
            <a:pPr marL="0" indent="0" algn="ctr">
              <a:lnSpc>
                <a:spcPts val="1150"/>
              </a:lnSpc>
              <a:buNone/>
            </a:pPr>
            <a:r>
              <a:rPr lang="en-US" sz="1150" dirty="0">
                <a:solidFill>
                  <a:srgbClr val="384653"/>
                </a:solidFill>
                <a:latin typeface="Host Grotesk Medium" pitchFamily="34" charset="0"/>
                <a:ea typeface="Host Grotesk Medium" pitchFamily="34" charset="-122"/>
                <a:cs typeface="Host Grotesk Medium" pitchFamily="34" charset="-120"/>
              </a:rPr>
              <a:t>2</a:t>
            </a:r>
            <a:endParaRPr lang="en-US" sz="1150" dirty="0"/>
          </a:p>
        </p:txBody>
      </p:sp>
      <p:sp>
        <p:nvSpPr>
          <p:cNvPr id="10" name="Text 8"/>
          <p:cNvSpPr/>
          <p:nvPr/>
        </p:nvSpPr>
        <p:spPr>
          <a:xfrm>
            <a:off x="630508" y="2568850"/>
            <a:ext cx="1715214" cy="155019"/>
          </a:xfrm>
          <a:prstGeom prst="rect">
            <a:avLst/>
          </a:prstGeom>
          <a:noFill/>
          <a:ln/>
        </p:spPr>
        <p:txBody>
          <a:bodyPr wrap="none" lIns="0" tIns="0" rIns="0" bIns="0" rtlCol="0" anchor="t"/>
          <a:lstStyle/>
          <a:p>
            <a:pPr marL="0" indent="0" algn="l">
              <a:lnSpc>
                <a:spcPts val="1200"/>
              </a:lnSpc>
              <a:buNone/>
            </a:pPr>
            <a:r>
              <a:rPr lang="en-US" sz="1400" dirty="0">
                <a:solidFill>
                  <a:srgbClr val="384653"/>
                </a:solidFill>
                <a:latin typeface="Host Grotesk Medium" pitchFamily="34" charset="0"/>
                <a:ea typeface="Host Grotesk Medium" pitchFamily="34" charset="-122"/>
                <a:cs typeface="Host Grotesk Medium" pitchFamily="34" charset="-120"/>
              </a:rPr>
              <a:t>Clothing Category Dominance</a:t>
            </a:r>
            <a:endParaRPr lang="en-US" sz="1400" dirty="0"/>
          </a:p>
        </p:txBody>
      </p:sp>
      <p:sp>
        <p:nvSpPr>
          <p:cNvPr id="11" name="Text 9"/>
          <p:cNvSpPr/>
          <p:nvPr/>
        </p:nvSpPr>
        <p:spPr>
          <a:xfrm>
            <a:off x="634198" y="2861185"/>
            <a:ext cx="6474976" cy="297418"/>
          </a:xfrm>
          <a:prstGeom prst="rect">
            <a:avLst/>
          </a:prstGeom>
          <a:noFill/>
          <a:ln/>
        </p:spPr>
        <p:txBody>
          <a:bodyPr wrap="square" lIns="0" tIns="0" rIns="0" bIns="0" rtlCol="0" anchor="t"/>
          <a:lstStyle/>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Representing 21% of total sales, Clothing shows particular strength in South region. </a:t>
            </a:r>
          </a:p>
          <a:p>
            <a:pPr marL="0" indent="0" algn="l">
              <a:lnSpc>
                <a:spcPts val="1150"/>
              </a:lnSpc>
              <a:buNone/>
            </a:pPr>
            <a:endParaRPr lang="en-US" sz="1100" dirty="0">
              <a:solidFill>
                <a:srgbClr val="384653"/>
              </a:solidFill>
              <a:latin typeface="Roboto" pitchFamily="34" charset="0"/>
              <a:ea typeface="Roboto" pitchFamily="34" charset="-122"/>
              <a:cs typeface="Roboto" pitchFamily="34" charset="-120"/>
            </a:endParaRPr>
          </a:p>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Targeted marketing campaigns in this region-category combination could accelerate growth.</a:t>
            </a:r>
            <a:endParaRPr lang="en-US" sz="1100" dirty="0"/>
          </a:p>
        </p:txBody>
      </p:sp>
      <p:sp>
        <p:nvSpPr>
          <p:cNvPr id="12" name="Shape 10"/>
          <p:cNvSpPr/>
          <p:nvPr/>
        </p:nvSpPr>
        <p:spPr>
          <a:xfrm>
            <a:off x="287977" y="3565360"/>
            <a:ext cx="223242" cy="223242"/>
          </a:xfrm>
          <a:prstGeom prst="roundRect">
            <a:avLst>
              <a:gd name="adj" fmla="val 18670"/>
            </a:avLst>
          </a:prstGeom>
          <a:solidFill>
            <a:srgbClr val="D9EDF2"/>
          </a:solidFill>
          <a:ln w="7620">
            <a:solidFill>
              <a:srgbClr val="BFD3D8"/>
            </a:solidFill>
            <a:prstDash val="solid"/>
          </a:ln>
        </p:spPr>
        <p:txBody>
          <a:bodyPr/>
          <a:lstStyle/>
          <a:p>
            <a:endParaRPr lang="en-US"/>
          </a:p>
        </p:txBody>
      </p:sp>
      <p:sp>
        <p:nvSpPr>
          <p:cNvPr id="13" name="Text 11"/>
          <p:cNvSpPr/>
          <p:nvPr/>
        </p:nvSpPr>
        <p:spPr>
          <a:xfrm>
            <a:off x="309206" y="3631472"/>
            <a:ext cx="148828" cy="185976"/>
          </a:xfrm>
          <a:prstGeom prst="rect">
            <a:avLst/>
          </a:prstGeom>
          <a:noFill/>
          <a:ln/>
        </p:spPr>
        <p:txBody>
          <a:bodyPr wrap="none" lIns="0" tIns="0" rIns="0" bIns="0" rtlCol="0" anchor="t"/>
          <a:lstStyle/>
          <a:p>
            <a:pPr marL="0" indent="0" algn="ctr">
              <a:lnSpc>
                <a:spcPts val="1150"/>
              </a:lnSpc>
              <a:buNone/>
            </a:pPr>
            <a:r>
              <a:rPr lang="en-US" sz="1150" dirty="0">
                <a:solidFill>
                  <a:srgbClr val="384653"/>
                </a:solidFill>
                <a:latin typeface="Host Grotesk Medium" pitchFamily="34" charset="0"/>
                <a:ea typeface="Host Grotesk Medium" pitchFamily="34" charset="-122"/>
                <a:cs typeface="Host Grotesk Medium" pitchFamily="34" charset="-120"/>
              </a:rPr>
              <a:t>3</a:t>
            </a:r>
            <a:endParaRPr lang="en-US" sz="1150" dirty="0"/>
          </a:p>
        </p:txBody>
      </p:sp>
      <p:sp>
        <p:nvSpPr>
          <p:cNvPr id="14" name="Text 12"/>
          <p:cNvSpPr/>
          <p:nvPr/>
        </p:nvSpPr>
        <p:spPr>
          <a:xfrm>
            <a:off x="582811" y="3584052"/>
            <a:ext cx="1809155" cy="155019"/>
          </a:xfrm>
          <a:prstGeom prst="rect">
            <a:avLst/>
          </a:prstGeom>
          <a:noFill/>
          <a:ln/>
        </p:spPr>
        <p:txBody>
          <a:bodyPr wrap="none" lIns="0" tIns="0" rIns="0" bIns="0" rtlCol="0" anchor="t"/>
          <a:lstStyle/>
          <a:p>
            <a:pPr marL="0" indent="0" algn="l">
              <a:lnSpc>
                <a:spcPts val="1200"/>
              </a:lnSpc>
              <a:buNone/>
            </a:pPr>
            <a:r>
              <a:rPr lang="en-US" sz="1400" dirty="0">
                <a:solidFill>
                  <a:srgbClr val="384653"/>
                </a:solidFill>
                <a:latin typeface="Host Grotesk Medium" pitchFamily="34" charset="0"/>
                <a:ea typeface="Host Grotesk Medium" pitchFamily="34" charset="-122"/>
                <a:cs typeface="Host Grotesk Medium" pitchFamily="34" charset="-120"/>
              </a:rPr>
              <a:t>Discount Effectiveness Question</a:t>
            </a:r>
            <a:endParaRPr lang="en-US" sz="1400" dirty="0"/>
          </a:p>
        </p:txBody>
      </p:sp>
      <p:sp>
        <p:nvSpPr>
          <p:cNvPr id="15" name="Text 13"/>
          <p:cNvSpPr/>
          <p:nvPr/>
        </p:nvSpPr>
        <p:spPr>
          <a:xfrm>
            <a:off x="582811" y="4031406"/>
            <a:ext cx="6474976" cy="297418"/>
          </a:xfrm>
          <a:prstGeom prst="rect">
            <a:avLst/>
          </a:prstGeom>
          <a:noFill/>
          <a:ln/>
        </p:spPr>
        <p:txBody>
          <a:bodyPr wrap="square" lIns="0" tIns="0" rIns="0" bIns="0" rtlCol="0" anchor="t"/>
          <a:lstStyle/>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Regression analysis revealed weak correlation (R²=0.0003) between discounts and sales. </a:t>
            </a:r>
          </a:p>
          <a:p>
            <a:pPr marL="0" indent="0" algn="l">
              <a:lnSpc>
                <a:spcPts val="1150"/>
              </a:lnSpc>
              <a:buNone/>
            </a:pPr>
            <a:endParaRPr lang="en-US" sz="1100" dirty="0">
              <a:solidFill>
                <a:srgbClr val="384653"/>
              </a:solidFill>
              <a:latin typeface="Roboto" pitchFamily="34" charset="0"/>
              <a:ea typeface="Roboto" pitchFamily="34" charset="-122"/>
              <a:cs typeface="Roboto" pitchFamily="34" charset="-120"/>
            </a:endParaRPr>
          </a:p>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Average discount of 24.8% may be unnecessarily eroding margins—pilot testing 15-20% discount levels could improve profitability.</a:t>
            </a:r>
            <a:endParaRPr lang="en-US" sz="1100" dirty="0"/>
          </a:p>
        </p:txBody>
      </p:sp>
      <p:sp>
        <p:nvSpPr>
          <p:cNvPr id="16" name="Shape 14"/>
          <p:cNvSpPr/>
          <p:nvPr/>
        </p:nvSpPr>
        <p:spPr>
          <a:xfrm>
            <a:off x="285214" y="4833801"/>
            <a:ext cx="223242" cy="223242"/>
          </a:xfrm>
          <a:prstGeom prst="roundRect">
            <a:avLst>
              <a:gd name="adj" fmla="val 18670"/>
            </a:avLst>
          </a:prstGeom>
          <a:solidFill>
            <a:srgbClr val="D9EDF2"/>
          </a:solidFill>
          <a:ln w="7620">
            <a:solidFill>
              <a:srgbClr val="BFD3D8"/>
            </a:solidFill>
            <a:prstDash val="solid"/>
          </a:ln>
        </p:spPr>
        <p:txBody>
          <a:bodyPr/>
          <a:lstStyle/>
          <a:p>
            <a:endParaRPr lang="en-US"/>
          </a:p>
        </p:txBody>
      </p:sp>
      <p:sp>
        <p:nvSpPr>
          <p:cNvPr id="17" name="Text 15"/>
          <p:cNvSpPr/>
          <p:nvPr/>
        </p:nvSpPr>
        <p:spPr>
          <a:xfrm>
            <a:off x="322421" y="4918943"/>
            <a:ext cx="148828" cy="185976"/>
          </a:xfrm>
          <a:prstGeom prst="rect">
            <a:avLst/>
          </a:prstGeom>
          <a:noFill/>
          <a:ln/>
        </p:spPr>
        <p:txBody>
          <a:bodyPr wrap="none" lIns="0" tIns="0" rIns="0" bIns="0" rtlCol="0" anchor="t"/>
          <a:lstStyle/>
          <a:p>
            <a:pPr marL="0" indent="0" algn="ctr">
              <a:lnSpc>
                <a:spcPts val="1150"/>
              </a:lnSpc>
              <a:buNone/>
            </a:pPr>
            <a:r>
              <a:rPr lang="en-US" sz="1150" dirty="0">
                <a:solidFill>
                  <a:srgbClr val="384653"/>
                </a:solidFill>
                <a:latin typeface="Host Grotesk Medium" pitchFamily="34" charset="0"/>
                <a:ea typeface="Host Grotesk Medium" pitchFamily="34" charset="-122"/>
                <a:cs typeface="Host Grotesk Medium" pitchFamily="34" charset="-120"/>
              </a:rPr>
              <a:t>4</a:t>
            </a:r>
            <a:endParaRPr lang="en-US" sz="1150" dirty="0"/>
          </a:p>
        </p:txBody>
      </p:sp>
      <p:sp>
        <p:nvSpPr>
          <p:cNvPr id="18" name="Text 16"/>
          <p:cNvSpPr/>
          <p:nvPr/>
        </p:nvSpPr>
        <p:spPr>
          <a:xfrm>
            <a:off x="582811" y="4902024"/>
            <a:ext cx="1485543" cy="155019"/>
          </a:xfrm>
          <a:prstGeom prst="rect">
            <a:avLst/>
          </a:prstGeom>
          <a:noFill/>
          <a:ln/>
        </p:spPr>
        <p:txBody>
          <a:bodyPr wrap="none" lIns="0" tIns="0" rIns="0" bIns="0" rtlCol="0" anchor="t"/>
          <a:lstStyle/>
          <a:p>
            <a:pPr marL="0" indent="0" algn="l">
              <a:lnSpc>
                <a:spcPts val="1200"/>
              </a:lnSpc>
              <a:buNone/>
            </a:pPr>
            <a:r>
              <a:rPr lang="en-US" sz="1400" dirty="0">
                <a:solidFill>
                  <a:srgbClr val="384653"/>
                </a:solidFill>
                <a:latin typeface="Host Grotesk Medium" pitchFamily="34" charset="0"/>
                <a:ea typeface="Host Grotesk Medium" pitchFamily="34" charset="-122"/>
                <a:cs typeface="Host Grotesk Medium" pitchFamily="34" charset="-120"/>
              </a:rPr>
              <a:t>Positive Growth Trajectory</a:t>
            </a:r>
            <a:endParaRPr lang="en-US" sz="1400" dirty="0"/>
          </a:p>
        </p:txBody>
      </p:sp>
      <p:sp>
        <p:nvSpPr>
          <p:cNvPr id="19" name="Text 17"/>
          <p:cNvSpPr/>
          <p:nvPr/>
        </p:nvSpPr>
        <p:spPr>
          <a:xfrm>
            <a:off x="582811" y="5226380"/>
            <a:ext cx="6474976" cy="148709"/>
          </a:xfrm>
          <a:prstGeom prst="rect">
            <a:avLst/>
          </a:prstGeom>
          <a:noFill/>
          <a:ln/>
        </p:spPr>
        <p:txBody>
          <a:bodyPr wrap="none" lIns="0" tIns="0" rIns="0" bIns="0" rtlCol="0" anchor="t"/>
          <a:lstStyle/>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Year-over-year analysis shows 15% sales growth in 2024 compared to 2023, indicating healthy </a:t>
            </a:r>
          </a:p>
          <a:p>
            <a:pPr marL="0" indent="0" algn="l">
              <a:lnSpc>
                <a:spcPts val="1150"/>
              </a:lnSpc>
              <a:buNone/>
            </a:pPr>
            <a:endParaRPr lang="en-US" sz="1100" dirty="0">
              <a:solidFill>
                <a:srgbClr val="384653"/>
              </a:solidFill>
              <a:latin typeface="Roboto" pitchFamily="34" charset="0"/>
              <a:ea typeface="Roboto" pitchFamily="34" charset="-122"/>
              <a:cs typeface="Roboto" pitchFamily="34" charset="-120"/>
            </a:endParaRPr>
          </a:p>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business momentum and market expansion.</a:t>
            </a:r>
            <a:endParaRPr lang="en-US" sz="1100" dirty="0"/>
          </a:p>
        </p:txBody>
      </p:sp>
      <p:sp>
        <p:nvSpPr>
          <p:cNvPr id="20" name="Text 18"/>
          <p:cNvSpPr/>
          <p:nvPr/>
        </p:nvSpPr>
        <p:spPr>
          <a:xfrm>
            <a:off x="7443788" y="831056"/>
            <a:ext cx="2037636" cy="185976"/>
          </a:xfrm>
          <a:prstGeom prst="rect">
            <a:avLst/>
          </a:prstGeom>
          <a:noFill/>
          <a:ln/>
        </p:spPr>
        <p:txBody>
          <a:bodyPr wrap="none" lIns="0" tIns="0" rIns="0" bIns="0" rtlCol="0" anchor="t"/>
          <a:lstStyle/>
          <a:p>
            <a:pPr marL="0" indent="0" algn="l">
              <a:lnSpc>
                <a:spcPts val="1450"/>
              </a:lnSpc>
              <a:buNone/>
            </a:pPr>
            <a:r>
              <a:rPr lang="en-US" dirty="0">
                <a:solidFill>
                  <a:srgbClr val="2E3C4E"/>
                </a:solidFill>
                <a:latin typeface="Host Grotesk Medium" pitchFamily="34" charset="0"/>
                <a:ea typeface="Host Grotesk Medium" pitchFamily="34" charset="-122"/>
                <a:cs typeface="Host Grotesk Medium" pitchFamily="34" charset="-120"/>
              </a:rPr>
              <a:t>Actionable Recommendations</a:t>
            </a:r>
            <a:endParaRPr lang="en-US" dirty="0"/>
          </a:p>
        </p:txBody>
      </p:sp>
      <p:pic>
        <p:nvPicPr>
          <p:cNvPr id="21" name="Image 0" descr="preencoded.png"/>
          <p:cNvPicPr>
            <a:picLocks noChangeAspect="1"/>
          </p:cNvPicPr>
          <p:nvPr/>
        </p:nvPicPr>
        <p:blipFill>
          <a:blip r:embed="rId3"/>
          <a:stretch>
            <a:fillRect/>
          </a:stretch>
        </p:blipFill>
        <p:spPr>
          <a:xfrm>
            <a:off x="7443788" y="1128593"/>
            <a:ext cx="6474976" cy="4611577"/>
          </a:xfrm>
          <a:prstGeom prst="rect">
            <a:avLst/>
          </a:prstGeom>
        </p:spPr>
      </p:pic>
      <p:pic>
        <p:nvPicPr>
          <p:cNvPr id="22"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06521" y="7228169"/>
            <a:ext cx="148828" cy="148828"/>
          </a:xfrm>
          <a:prstGeom prst="rect">
            <a:avLst/>
          </a:prstGeom>
        </p:spPr>
      </p:pic>
      <p:sp>
        <p:nvSpPr>
          <p:cNvPr id="23" name="Text 19"/>
          <p:cNvSpPr/>
          <p:nvPr/>
        </p:nvSpPr>
        <p:spPr>
          <a:xfrm>
            <a:off x="620077" y="6062386"/>
            <a:ext cx="1296591" cy="155019"/>
          </a:xfrm>
          <a:prstGeom prst="rect">
            <a:avLst/>
          </a:prstGeom>
          <a:noFill/>
          <a:ln/>
        </p:spPr>
        <p:txBody>
          <a:bodyPr wrap="none" lIns="0" tIns="0" rIns="0" bIns="0" rtlCol="0" anchor="t"/>
          <a:lstStyle/>
          <a:p>
            <a:pPr marL="0" indent="0" algn="l">
              <a:lnSpc>
                <a:spcPts val="1200"/>
              </a:lnSpc>
              <a:buNone/>
            </a:pPr>
            <a:r>
              <a:rPr lang="en-US" dirty="0">
                <a:solidFill>
                  <a:srgbClr val="384653"/>
                </a:solidFill>
                <a:latin typeface="Host Grotesk Medium" pitchFamily="34" charset="0"/>
                <a:ea typeface="Host Grotesk Medium" pitchFamily="34" charset="-122"/>
                <a:cs typeface="Host Grotesk Medium" pitchFamily="34" charset="-120"/>
              </a:rPr>
              <a:t>West Electronics Focus</a:t>
            </a:r>
            <a:endParaRPr lang="en-US" dirty="0"/>
          </a:p>
        </p:txBody>
      </p:sp>
      <p:sp>
        <p:nvSpPr>
          <p:cNvPr id="24" name="Text 20"/>
          <p:cNvSpPr/>
          <p:nvPr/>
        </p:nvSpPr>
        <p:spPr>
          <a:xfrm>
            <a:off x="620077" y="6429713"/>
            <a:ext cx="6474976" cy="297418"/>
          </a:xfrm>
          <a:prstGeom prst="rect">
            <a:avLst/>
          </a:prstGeom>
          <a:noFill/>
          <a:ln/>
        </p:spPr>
        <p:txBody>
          <a:bodyPr wrap="square" lIns="0" tIns="0" rIns="0" bIns="0" rtlCol="0" anchor="t"/>
          <a:lstStyle/>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Increase marketing investment in West region's Electronics category, where existing momentum and balanced portfolio create ideal conditions for accelerated growth.</a:t>
            </a:r>
            <a:endParaRPr lang="en-US" sz="1100" dirty="0"/>
          </a:p>
        </p:txBody>
      </p:sp>
      <p:pic>
        <p:nvPicPr>
          <p:cNvPr id="25" name="Image 2"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85155" y="6019325"/>
            <a:ext cx="148828" cy="148828"/>
          </a:xfrm>
          <a:prstGeom prst="rect">
            <a:avLst/>
          </a:prstGeom>
        </p:spPr>
      </p:pic>
      <p:sp>
        <p:nvSpPr>
          <p:cNvPr id="26" name="Text 21"/>
          <p:cNvSpPr/>
          <p:nvPr/>
        </p:nvSpPr>
        <p:spPr>
          <a:xfrm>
            <a:off x="620077" y="7229234"/>
            <a:ext cx="1240393" cy="155019"/>
          </a:xfrm>
          <a:prstGeom prst="rect">
            <a:avLst/>
          </a:prstGeom>
          <a:noFill/>
          <a:ln/>
        </p:spPr>
        <p:txBody>
          <a:bodyPr wrap="none" lIns="0" tIns="0" rIns="0" bIns="0" rtlCol="0" anchor="t"/>
          <a:lstStyle/>
          <a:p>
            <a:pPr marL="0" indent="0" algn="l">
              <a:lnSpc>
                <a:spcPts val="1200"/>
              </a:lnSpc>
              <a:buNone/>
            </a:pPr>
            <a:r>
              <a:rPr lang="en-US" dirty="0">
                <a:solidFill>
                  <a:srgbClr val="384653"/>
                </a:solidFill>
                <a:latin typeface="Host Grotesk Medium" pitchFamily="34" charset="0"/>
                <a:ea typeface="Host Grotesk Medium" pitchFamily="34" charset="-122"/>
                <a:cs typeface="Host Grotesk Medium" pitchFamily="34" charset="-120"/>
              </a:rPr>
              <a:t>East Sports Inventory</a:t>
            </a:r>
            <a:endParaRPr lang="en-US" dirty="0"/>
          </a:p>
        </p:txBody>
      </p:sp>
      <p:sp>
        <p:nvSpPr>
          <p:cNvPr id="27" name="Text 22"/>
          <p:cNvSpPr/>
          <p:nvPr/>
        </p:nvSpPr>
        <p:spPr>
          <a:xfrm>
            <a:off x="620077" y="7543642"/>
            <a:ext cx="6474976" cy="297418"/>
          </a:xfrm>
          <a:prstGeom prst="rect">
            <a:avLst/>
          </a:prstGeom>
          <a:noFill/>
          <a:ln/>
        </p:spPr>
        <p:txBody>
          <a:bodyPr wrap="square" lIns="0" tIns="0" rIns="0" bIns="0" rtlCol="0" anchor="t"/>
          <a:lstStyle/>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Given East's 14% Sports sales advantage over other regions, prioritise inventory allocation to maintain stock availability and capture full demand potential.</a:t>
            </a:r>
            <a:endParaRPr lang="en-US" sz="1100" dirty="0"/>
          </a:p>
        </p:txBody>
      </p:sp>
      <p:pic>
        <p:nvPicPr>
          <p:cNvPr id="28" name="Image 3"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69962" y="7175547"/>
            <a:ext cx="148828" cy="148828"/>
          </a:xfrm>
          <a:prstGeom prst="rect">
            <a:avLst/>
          </a:prstGeom>
        </p:spPr>
      </p:pic>
      <p:sp>
        <p:nvSpPr>
          <p:cNvPr id="29" name="Text 23"/>
          <p:cNvSpPr/>
          <p:nvPr/>
        </p:nvSpPr>
        <p:spPr>
          <a:xfrm>
            <a:off x="7690961" y="6093739"/>
            <a:ext cx="1682829" cy="148828"/>
          </a:xfrm>
          <a:prstGeom prst="rect">
            <a:avLst/>
          </a:prstGeom>
          <a:noFill/>
          <a:ln/>
        </p:spPr>
        <p:txBody>
          <a:bodyPr wrap="none" lIns="0" tIns="0" rIns="0" bIns="0" rtlCol="0" anchor="t"/>
          <a:lstStyle/>
          <a:p>
            <a:pPr marL="0" indent="0" algn="l">
              <a:lnSpc>
                <a:spcPts val="1200"/>
              </a:lnSpc>
              <a:buNone/>
            </a:pPr>
            <a:r>
              <a:rPr lang="en-US" dirty="0">
                <a:solidFill>
                  <a:srgbClr val="384653"/>
                </a:solidFill>
                <a:latin typeface="Host Grotesk Medium" pitchFamily="34" charset="0"/>
                <a:ea typeface="Host Grotesk Medium" pitchFamily="34" charset="-122"/>
                <a:cs typeface="Host Grotesk Medium" pitchFamily="34" charset="-120"/>
              </a:rPr>
              <a:t>Quarterly Dashboard Reviews</a:t>
            </a:r>
            <a:endParaRPr lang="en-US" dirty="0"/>
          </a:p>
        </p:txBody>
      </p:sp>
      <p:sp>
        <p:nvSpPr>
          <p:cNvPr id="30" name="Text 24"/>
          <p:cNvSpPr/>
          <p:nvPr/>
        </p:nvSpPr>
        <p:spPr>
          <a:xfrm>
            <a:off x="7690961" y="6484169"/>
            <a:ext cx="6474976" cy="148709"/>
          </a:xfrm>
          <a:prstGeom prst="rect">
            <a:avLst/>
          </a:prstGeom>
          <a:noFill/>
          <a:ln/>
        </p:spPr>
        <p:txBody>
          <a:bodyPr wrap="none" lIns="0" tIns="0" rIns="0" bIns="0" rtlCol="0" anchor="t"/>
          <a:lstStyle/>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Establish routine quarterly review sessions using the dashboard to monitor KPI trends, identify </a:t>
            </a:r>
          </a:p>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emerging patterns and adjust strategies proactively.</a:t>
            </a:r>
            <a:endParaRPr lang="en-US" sz="1100" dirty="0"/>
          </a:p>
        </p:txBody>
      </p:sp>
      <p:pic>
        <p:nvPicPr>
          <p:cNvPr id="31" name="Image 4"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06521" y="6093739"/>
            <a:ext cx="148828" cy="148828"/>
          </a:xfrm>
          <a:prstGeom prst="rect">
            <a:avLst/>
          </a:prstGeom>
        </p:spPr>
      </p:pic>
      <p:sp>
        <p:nvSpPr>
          <p:cNvPr id="32" name="Text 25"/>
          <p:cNvSpPr/>
          <p:nvPr/>
        </p:nvSpPr>
        <p:spPr>
          <a:xfrm>
            <a:off x="7652051" y="7229233"/>
            <a:ext cx="1454229" cy="155019"/>
          </a:xfrm>
          <a:prstGeom prst="rect">
            <a:avLst/>
          </a:prstGeom>
          <a:noFill/>
          <a:ln/>
        </p:spPr>
        <p:txBody>
          <a:bodyPr wrap="none" lIns="0" tIns="0" rIns="0" bIns="0" rtlCol="0" anchor="t"/>
          <a:lstStyle/>
          <a:p>
            <a:pPr marL="0" indent="0" algn="l">
              <a:lnSpc>
                <a:spcPts val="1200"/>
              </a:lnSpc>
              <a:buNone/>
            </a:pPr>
            <a:r>
              <a:rPr lang="en-US" dirty="0">
                <a:solidFill>
                  <a:srgbClr val="384653"/>
                </a:solidFill>
                <a:latin typeface="Host Grotesk Medium" pitchFamily="34" charset="0"/>
                <a:ea typeface="Host Grotesk Medium" pitchFamily="34" charset="-122"/>
                <a:cs typeface="Host Grotesk Medium" pitchFamily="34" charset="-120"/>
              </a:rPr>
              <a:t>Discount Strategy Testing</a:t>
            </a:r>
            <a:endParaRPr lang="en-US" dirty="0"/>
          </a:p>
        </p:txBody>
      </p:sp>
      <p:sp>
        <p:nvSpPr>
          <p:cNvPr id="33" name="Text 26"/>
          <p:cNvSpPr/>
          <p:nvPr/>
        </p:nvSpPr>
        <p:spPr>
          <a:xfrm>
            <a:off x="7652051" y="7569154"/>
            <a:ext cx="6474976" cy="297418"/>
          </a:xfrm>
          <a:prstGeom prst="rect">
            <a:avLst/>
          </a:prstGeom>
          <a:noFill/>
          <a:ln/>
        </p:spPr>
        <p:txBody>
          <a:bodyPr wrap="square" lIns="0" tIns="0" rIns="0" bIns="0" rtlCol="0" anchor="t"/>
          <a:lstStyle/>
          <a:p>
            <a:pPr marL="0" indent="0" algn="l">
              <a:lnSpc>
                <a:spcPts val="1150"/>
              </a:lnSpc>
              <a:buNone/>
            </a:pPr>
            <a:r>
              <a:rPr lang="en-US" sz="1100" dirty="0">
                <a:solidFill>
                  <a:srgbClr val="384653"/>
                </a:solidFill>
                <a:latin typeface="Roboto" pitchFamily="34" charset="0"/>
                <a:ea typeface="Roboto" pitchFamily="34" charset="-122"/>
                <a:cs typeface="Roboto" pitchFamily="34" charset="-120"/>
              </a:rPr>
              <a:t>Launch controlled A/B testing of reduced discount levels (18-20%) in select categories to validate regression findings without risking significant volume loss.</a:t>
            </a:r>
            <a:endParaRPr lang="en-US" sz="11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992744" y="4114800"/>
            <a:ext cx="4961811" cy="620078"/>
          </a:xfrm>
          <a:prstGeom prst="rect">
            <a:avLst/>
          </a:prstGeom>
          <a:noFill/>
          <a:ln/>
        </p:spPr>
        <p:txBody>
          <a:bodyPr wrap="none" lIns="0" tIns="0" rIns="0" bIns="0" rtlCol="0" anchor="t"/>
          <a:lstStyle/>
          <a:p>
            <a:pPr marL="0" indent="0" algn="l">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Conclusion</a:t>
            </a:r>
            <a:endParaRPr lang="en-US" sz="3900" dirty="0"/>
          </a:p>
        </p:txBody>
      </p:sp>
      <p:sp>
        <p:nvSpPr>
          <p:cNvPr id="3" name="Text 1"/>
          <p:cNvSpPr/>
          <p:nvPr/>
        </p:nvSpPr>
        <p:spPr>
          <a:xfrm>
            <a:off x="992744" y="5024199"/>
            <a:ext cx="5733812" cy="372070"/>
          </a:xfrm>
          <a:prstGeom prst="rect">
            <a:avLst/>
          </a:prstGeom>
          <a:noFill/>
          <a:ln/>
        </p:spPr>
        <p:txBody>
          <a:bodyPr wrap="none" lIns="0" tIns="0" rIns="0" bIns="0" rtlCol="0" anchor="t"/>
          <a:lstStyle/>
          <a:p>
            <a:pPr marL="0" indent="0" algn="l">
              <a:lnSpc>
                <a:spcPts val="2900"/>
              </a:lnSpc>
              <a:buNone/>
            </a:pPr>
            <a:r>
              <a:rPr lang="en-US" sz="2300" dirty="0">
                <a:solidFill>
                  <a:srgbClr val="2E3C4E"/>
                </a:solidFill>
                <a:latin typeface="Host Grotesk Medium" pitchFamily="34" charset="0"/>
                <a:ea typeface="Host Grotesk Medium" pitchFamily="34" charset="-122"/>
                <a:cs typeface="Host Grotesk Medium" pitchFamily="34" charset="-120"/>
              </a:rPr>
              <a:t>Transformed Raw Data into Strategic Gold</a:t>
            </a:r>
            <a:endParaRPr lang="en-US" sz="2300" dirty="0"/>
          </a:p>
        </p:txBody>
      </p:sp>
      <p:sp>
        <p:nvSpPr>
          <p:cNvPr id="4" name="Text 2"/>
          <p:cNvSpPr/>
          <p:nvPr/>
        </p:nvSpPr>
        <p:spPr>
          <a:xfrm>
            <a:off x="992744" y="6032349"/>
            <a:ext cx="13042821" cy="892969"/>
          </a:xfrm>
          <a:prstGeom prst="rect">
            <a:avLst/>
          </a:prstGeom>
          <a:noFill/>
          <a:ln/>
        </p:spPr>
        <p:txBody>
          <a:bodyPr wrap="square" lIns="0" tIns="0" rIns="0" bIns="0" rtlCol="0" anchor="t"/>
          <a:lstStyle/>
          <a:p>
            <a:pPr marL="0" indent="0" algn="l">
              <a:lnSpc>
                <a:spcPts val="2300"/>
              </a:lnSpc>
              <a:buNone/>
            </a:pPr>
            <a:r>
              <a:rPr lang="en-US" sz="1550" b="1" dirty="0">
                <a:solidFill>
                  <a:srgbClr val="384653"/>
                </a:solidFill>
                <a:latin typeface="Roboto" pitchFamily="34" charset="0"/>
                <a:ea typeface="Roboto" pitchFamily="34" charset="-122"/>
                <a:cs typeface="Roboto" pitchFamily="34" charset="-120"/>
              </a:rPr>
              <a:t>Thank You</a:t>
            </a:r>
            <a:r>
              <a:rPr lang="en-US" sz="1550" dirty="0">
                <a:solidFill>
                  <a:srgbClr val="384653"/>
                </a:solidFill>
                <a:latin typeface="Roboto" pitchFamily="34" charset="0"/>
                <a:ea typeface="Roboto" pitchFamily="34" charset="-122"/>
                <a:cs typeface="Roboto" pitchFamily="34" charset="-120"/>
              </a:rPr>
              <a:t>I sincerely appreciate your time and support throughout this presentation.</a:t>
            </a:r>
          </a:p>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Let’s connect and collaborate for the next steps ahead!</a:t>
            </a:r>
            <a:endParaRPr lang="en-US" sz="1550" dirty="0"/>
          </a:p>
        </p:txBody>
      </p:sp>
      <p:pic>
        <p:nvPicPr>
          <p:cNvPr id="13" name="Picture 12" descr="A yellow post it note with blue text">
            <a:extLst>
              <a:ext uri="{FF2B5EF4-FFF2-40B4-BE49-F238E27FC236}">
                <a16:creationId xmlns:a16="http://schemas.microsoft.com/office/drawing/2014/main" id="{5E56B683-2FEC-101B-476D-13D31B9A3AD3}"/>
              </a:ext>
            </a:extLst>
          </p:cNvPr>
          <p:cNvPicPr>
            <a:picLocks noChangeAspect="1"/>
          </p:cNvPicPr>
          <p:nvPr/>
        </p:nvPicPr>
        <p:blipFill>
          <a:blip r:embed="rId3">
            <a:duotone>
              <a:schemeClr val="accent6">
                <a:shade val="45000"/>
                <a:satMod val="135000"/>
              </a:schemeClr>
              <a:prstClr val="white"/>
            </a:duotone>
            <a:extLst>
              <a:ext uri="{837473B0-CC2E-450A-ABE3-18F120FF3D39}">
                <a1611:picAttrSrcUrl xmlns:a1611="http://schemas.microsoft.com/office/drawing/2016/11/main" r:id="rId4"/>
              </a:ext>
            </a:extLst>
          </a:blip>
          <a:stretch>
            <a:fillRect/>
          </a:stretch>
        </p:blipFill>
        <p:spPr>
          <a:xfrm rot="404913">
            <a:off x="7895175" y="-500085"/>
            <a:ext cx="6846842" cy="6888477"/>
          </a:xfrm>
          <a:prstGeom prst="rect">
            <a:avLst/>
          </a:prstGeom>
          <a:ln>
            <a:noFill/>
          </a:ln>
          <a:effectLst>
            <a:outerShdw blurRad="533400" dist="50800" dir="5400000" algn="ctr" rotWithShape="0">
              <a:srgbClr val="000000"/>
            </a:outerShdw>
            <a:softEdge rad="112500"/>
          </a:effectLst>
        </p:spPr>
      </p:pic>
      <p:pic>
        <p:nvPicPr>
          <p:cNvPr id="15" name="Picture 14" descr="A close-up of a logo&#10;&#10;AI-generated content may be incorrect.">
            <a:extLst>
              <a:ext uri="{FF2B5EF4-FFF2-40B4-BE49-F238E27FC236}">
                <a16:creationId xmlns:a16="http://schemas.microsoft.com/office/drawing/2014/main" id="{58C35597-CCB0-171C-284D-C4C4BC367885}"/>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rot="894670">
            <a:off x="8183680" y="4681462"/>
            <a:ext cx="5003493" cy="1440341"/>
          </a:xfrm>
          <a:prstGeom prst="rect">
            <a:avLst/>
          </a:prstGeom>
          <a:ln>
            <a:noFill/>
          </a:ln>
          <a:effectLst>
            <a:softEdge rad="112500"/>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627578" y="547926"/>
            <a:ext cx="7888843" cy="980599"/>
          </a:xfrm>
          <a:prstGeom prst="rect">
            <a:avLst/>
          </a:prstGeom>
          <a:noFill/>
          <a:ln/>
        </p:spPr>
        <p:txBody>
          <a:bodyPr wrap="square" lIns="0" tIns="0" rIns="0" bIns="0" rtlCol="0" anchor="t"/>
          <a:lstStyle/>
          <a:p>
            <a:pPr marL="0" indent="0" algn="l">
              <a:lnSpc>
                <a:spcPts val="3850"/>
              </a:lnSpc>
              <a:buNone/>
            </a:pPr>
            <a:r>
              <a:rPr lang="en-US" sz="3050" b="1" dirty="0">
                <a:solidFill>
                  <a:srgbClr val="2E3C4E"/>
                </a:solidFill>
                <a:latin typeface="Host Grotesk Medium" pitchFamily="34" charset="0"/>
                <a:ea typeface="Host Grotesk Medium" pitchFamily="34" charset="-122"/>
                <a:cs typeface="Host Grotesk Medium" pitchFamily="34" charset="-120"/>
              </a:rPr>
              <a:t>Project Overview: Transforming Data into Strategic Insights</a:t>
            </a:r>
            <a:endParaRPr lang="en-US" sz="3050" b="1" dirty="0"/>
          </a:p>
        </p:txBody>
      </p:sp>
      <p:sp>
        <p:nvSpPr>
          <p:cNvPr id="4" name="Text 1"/>
          <p:cNvSpPr/>
          <p:nvPr/>
        </p:nvSpPr>
        <p:spPr>
          <a:xfrm>
            <a:off x="627578" y="1920597"/>
            <a:ext cx="2353508" cy="294203"/>
          </a:xfrm>
          <a:prstGeom prst="rect">
            <a:avLst/>
          </a:prstGeom>
          <a:noFill/>
          <a:ln/>
        </p:spPr>
        <p:txBody>
          <a:bodyPr wrap="none" lIns="0" tIns="0" rIns="0" bIns="0" rtlCol="0" anchor="t"/>
          <a:lstStyle/>
          <a:p>
            <a:pPr marL="0" indent="0" algn="l">
              <a:lnSpc>
                <a:spcPts val="2300"/>
              </a:lnSpc>
              <a:buNone/>
            </a:pPr>
            <a:r>
              <a:rPr lang="en-US" sz="2000" dirty="0">
                <a:solidFill>
                  <a:srgbClr val="2E3C4E"/>
                </a:solidFill>
                <a:latin typeface="Host Grotesk Medium" pitchFamily="34" charset="0"/>
                <a:ea typeface="Host Grotesk Medium" pitchFamily="34" charset="-122"/>
                <a:cs typeface="Host Grotesk Medium" pitchFamily="34" charset="-120"/>
              </a:rPr>
              <a:t>The Challenge</a:t>
            </a:r>
            <a:endParaRPr lang="en-US" sz="2000" dirty="0"/>
          </a:p>
        </p:txBody>
      </p:sp>
      <p:sp>
        <p:nvSpPr>
          <p:cNvPr id="5" name="Text 2"/>
          <p:cNvSpPr/>
          <p:nvPr/>
        </p:nvSpPr>
        <p:spPr>
          <a:xfrm>
            <a:off x="627578" y="2371606"/>
            <a:ext cx="2925842" cy="2346246"/>
          </a:xfrm>
          <a:prstGeom prst="rect">
            <a:avLst/>
          </a:prstGeom>
          <a:noFill/>
          <a:ln/>
        </p:spPr>
        <p:txBody>
          <a:bodyPr wrap="square" lIns="0" tIns="0" rIns="0" bIns="0" rtlCol="0" anchor="t"/>
          <a:lstStyle/>
          <a:p>
            <a:pPr marL="0" indent="0" algn="l">
              <a:lnSpc>
                <a:spcPts val="1850"/>
              </a:lnSpc>
              <a:buNone/>
            </a:pPr>
            <a:r>
              <a:rPr lang="en-US" sz="1400" dirty="0">
                <a:solidFill>
                  <a:srgbClr val="384653"/>
                </a:solidFill>
                <a:latin typeface="Roboto" pitchFamily="34" charset="0"/>
                <a:ea typeface="Roboto" pitchFamily="34" charset="-122"/>
                <a:cs typeface="Roboto" pitchFamily="34" charset="-120"/>
              </a:rPr>
              <a:t>ABC Electronics required comprehensive insights into sales performance across four major regions (North, South, East, West) and five product categories (Clothing, Electronics, Furniture, Groceries, Sports) to drive informed decision-making.</a:t>
            </a:r>
            <a:endParaRPr lang="en-US" sz="1400" dirty="0"/>
          </a:p>
        </p:txBody>
      </p:sp>
      <p:sp>
        <p:nvSpPr>
          <p:cNvPr id="6" name="Text 3"/>
          <p:cNvSpPr/>
          <p:nvPr/>
        </p:nvSpPr>
        <p:spPr>
          <a:xfrm>
            <a:off x="627578" y="4874658"/>
            <a:ext cx="2925842" cy="2630566"/>
          </a:xfrm>
          <a:prstGeom prst="rect">
            <a:avLst/>
          </a:prstGeom>
          <a:noFill/>
          <a:ln/>
        </p:spPr>
        <p:txBody>
          <a:bodyPr wrap="square" lIns="0" tIns="0" rIns="0" bIns="0" rtlCol="0" anchor="t"/>
          <a:lstStyle/>
          <a:p>
            <a:pPr marL="0" indent="0" algn="l">
              <a:lnSpc>
                <a:spcPts val="1850"/>
              </a:lnSpc>
              <a:buNone/>
            </a:pPr>
            <a:r>
              <a:rPr lang="en-US" sz="1600" dirty="0">
                <a:solidFill>
                  <a:srgbClr val="384653"/>
                </a:solidFill>
                <a:latin typeface="Roboto" pitchFamily="34" charset="0"/>
                <a:ea typeface="Roboto" pitchFamily="34" charset="-122"/>
                <a:cs typeface="Roboto" pitchFamily="34" charset="-120"/>
              </a:rPr>
              <a:t>Our dataset </a:t>
            </a:r>
            <a:r>
              <a:rPr lang="en-US" sz="1400" dirty="0">
                <a:solidFill>
                  <a:srgbClr val="384653"/>
                </a:solidFill>
                <a:latin typeface="Roboto" pitchFamily="34" charset="0"/>
                <a:ea typeface="Roboto" pitchFamily="34" charset="-122"/>
                <a:cs typeface="Roboto" pitchFamily="34" charset="-120"/>
              </a:rPr>
              <a:t>comprised</a:t>
            </a:r>
            <a:r>
              <a:rPr lang="en-US" sz="1600" dirty="0">
                <a:solidFill>
                  <a:srgbClr val="384653"/>
                </a:solidFill>
                <a:latin typeface="Roboto" pitchFamily="34" charset="0"/>
                <a:ea typeface="Roboto" pitchFamily="34" charset="-122"/>
                <a:cs typeface="Roboto" pitchFamily="34" charset="-120"/>
              </a:rPr>
              <a:t> </a:t>
            </a:r>
            <a:r>
              <a:rPr lang="en-US" sz="1600" b="1" dirty="0">
                <a:solidFill>
                  <a:srgbClr val="384653"/>
                </a:solidFill>
                <a:latin typeface="Roboto" pitchFamily="34" charset="0"/>
                <a:ea typeface="Roboto" pitchFamily="34" charset="-122"/>
                <a:cs typeface="Roboto" pitchFamily="34" charset="-120"/>
              </a:rPr>
              <a:t>4,000</a:t>
            </a:r>
            <a:r>
              <a:rPr lang="en-US" sz="1600" dirty="0">
                <a:solidFill>
                  <a:srgbClr val="384653"/>
                </a:solidFill>
                <a:latin typeface="Roboto" pitchFamily="34" charset="0"/>
                <a:ea typeface="Roboto" pitchFamily="34" charset="-122"/>
                <a:cs typeface="Roboto" pitchFamily="34" charset="-120"/>
              </a:rPr>
              <a:t> orders spanning 2022-2024, including:</a:t>
            </a:r>
          </a:p>
          <a:p>
            <a:pPr marL="285750" indent="-285750" algn="l">
              <a:lnSpc>
                <a:spcPts val="1850"/>
              </a:lnSpc>
              <a:buFont typeface="Arial" panose="020B0604020202020204" pitchFamily="34" charset="0"/>
              <a:buChar char="•"/>
            </a:pPr>
            <a:r>
              <a:rPr lang="en-US" sz="1600" dirty="0">
                <a:solidFill>
                  <a:srgbClr val="384653"/>
                </a:solidFill>
                <a:latin typeface="Roboto" pitchFamily="34" charset="0"/>
                <a:ea typeface="Roboto" pitchFamily="34" charset="-122"/>
                <a:cs typeface="Roboto" pitchFamily="34" charset="-120"/>
              </a:rPr>
              <a:t>Order ID</a:t>
            </a:r>
          </a:p>
          <a:p>
            <a:pPr marL="285750" indent="-285750" algn="l">
              <a:lnSpc>
                <a:spcPts val="1850"/>
              </a:lnSpc>
              <a:buFont typeface="Arial" panose="020B0604020202020204" pitchFamily="34" charset="0"/>
              <a:buChar char="•"/>
            </a:pPr>
            <a:r>
              <a:rPr lang="en-US" sz="1600" dirty="0">
                <a:solidFill>
                  <a:srgbClr val="384653"/>
                </a:solidFill>
                <a:latin typeface="Roboto" pitchFamily="34" charset="0"/>
                <a:ea typeface="Roboto" pitchFamily="34" charset="-122"/>
                <a:cs typeface="Roboto" pitchFamily="34" charset="-120"/>
              </a:rPr>
              <a:t>Date, Region</a:t>
            </a:r>
          </a:p>
          <a:p>
            <a:pPr marL="285750" indent="-285750" algn="l">
              <a:lnSpc>
                <a:spcPts val="1850"/>
              </a:lnSpc>
              <a:buFont typeface="Arial" panose="020B0604020202020204" pitchFamily="34" charset="0"/>
              <a:buChar char="•"/>
            </a:pPr>
            <a:r>
              <a:rPr lang="en-US" sz="1600" dirty="0">
                <a:solidFill>
                  <a:srgbClr val="384653"/>
                </a:solidFill>
                <a:latin typeface="Roboto" pitchFamily="34" charset="0"/>
                <a:ea typeface="Roboto" pitchFamily="34" charset="-122"/>
                <a:cs typeface="Roboto" pitchFamily="34" charset="-120"/>
              </a:rPr>
              <a:t>Category</a:t>
            </a:r>
          </a:p>
          <a:p>
            <a:pPr marL="285750" indent="-285750" algn="l">
              <a:lnSpc>
                <a:spcPts val="1850"/>
              </a:lnSpc>
              <a:buFont typeface="Arial" panose="020B0604020202020204" pitchFamily="34" charset="0"/>
              <a:buChar char="•"/>
            </a:pPr>
            <a:r>
              <a:rPr lang="en-US" sz="1600" dirty="0">
                <a:solidFill>
                  <a:srgbClr val="384653"/>
                </a:solidFill>
                <a:latin typeface="Roboto" pitchFamily="34" charset="0"/>
                <a:ea typeface="Roboto" pitchFamily="34" charset="-122"/>
                <a:cs typeface="Roboto" pitchFamily="34" charset="-120"/>
              </a:rPr>
              <a:t>Sales </a:t>
            </a:r>
            <a:r>
              <a:rPr lang="en-US" sz="1400" dirty="0">
                <a:solidFill>
                  <a:srgbClr val="384653"/>
                </a:solidFill>
                <a:latin typeface="Roboto" pitchFamily="34" charset="0"/>
                <a:ea typeface="Roboto" pitchFamily="34" charset="-122"/>
                <a:cs typeface="Roboto" pitchFamily="34" charset="-120"/>
              </a:rPr>
              <a:t>Amount</a:t>
            </a:r>
            <a:endParaRPr lang="en-US" sz="1600" dirty="0">
              <a:solidFill>
                <a:srgbClr val="384653"/>
              </a:solidFill>
              <a:latin typeface="Roboto" pitchFamily="34" charset="0"/>
              <a:ea typeface="Roboto" pitchFamily="34" charset="-122"/>
              <a:cs typeface="Roboto" pitchFamily="34" charset="-120"/>
            </a:endParaRPr>
          </a:p>
          <a:p>
            <a:pPr marL="285750" indent="-285750" algn="l">
              <a:lnSpc>
                <a:spcPts val="1850"/>
              </a:lnSpc>
              <a:buFont typeface="Arial" panose="020B0604020202020204" pitchFamily="34" charset="0"/>
              <a:buChar char="•"/>
            </a:pPr>
            <a:r>
              <a:rPr lang="en-US" sz="1600" dirty="0">
                <a:solidFill>
                  <a:srgbClr val="384653"/>
                </a:solidFill>
                <a:latin typeface="Roboto" pitchFamily="34" charset="0"/>
                <a:ea typeface="Roboto" pitchFamily="34" charset="-122"/>
                <a:cs typeface="Roboto" pitchFamily="34" charset="-120"/>
              </a:rPr>
              <a:t>Quantity</a:t>
            </a:r>
          </a:p>
          <a:p>
            <a:pPr marL="285750" indent="-285750" algn="l">
              <a:lnSpc>
                <a:spcPts val="1850"/>
              </a:lnSpc>
              <a:buFont typeface="Arial" panose="020B0604020202020204" pitchFamily="34" charset="0"/>
              <a:buChar char="•"/>
            </a:pPr>
            <a:r>
              <a:rPr lang="en-US" sz="1600" dirty="0">
                <a:solidFill>
                  <a:srgbClr val="384653"/>
                </a:solidFill>
                <a:latin typeface="Roboto" pitchFamily="34" charset="0"/>
                <a:ea typeface="Roboto" pitchFamily="34" charset="-122"/>
                <a:cs typeface="Roboto" pitchFamily="34" charset="-120"/>
              </a:rPr>
              <a:t>Discount percentage</a:t>
            </a:r>
          </a:p>
          <a:p>
            <a:pPr marL="285750" indent="-285750" algn="l">
              <a:lnSpc>
                <a:spcPts val="1850"/>
              </a:lnSpc>
              <a:buFont typeface="Arial" panose="020B0604020202020204" pitchFamily="34" charset="0"/>
              <a:buChar char="•"/>
            </a:pPr>
            <a:r>
              <a:rPr lang="en-US" sz="1600" dirty="0">
                <a:solidFill>
                  <a:srgbClr val="384653"/>
                </a:solidFill>
                <a:latin typeface="Roboto" pitchFamily="34" charset="0"/>
                <a:ea typeface="Roboto" pitchFamily="34" charset="-122"/>
                <a:cs typeface="Roboto" pitchFamily="34" charset="-120"/>
              </a:rPr>
              <a:t>Profit metrics</a:t>
            </a:r>
            <a:endParaRPr lang="en-US" sz="1600" dirty="0"/>
          </a:p>
        </p:txBody>
      </p:sp>
      <p:sp>
        <p:nvSpPr>
          <p:cNvPr id="7" name="Shape 4"/>
          <p:cNvSpPr/>
          <p:nvPr/>
        </p:nvSpPr>
        <p:spPr>
          <a:xfrm>
            <a:off x="3943707" y="1940243"/>
            <a:ext cx="4580215" cy="1828919"/>
          </a:xfrm>
          <a:prstGeom prst="roundRect">
            <a:avLst>
              <a:gd name="adj" fmla="val 3603"/>
            </a:avLst>
          </a:prstGeom>
          <a:solidFill>
            <a:srgbClr val="D9EDF2"/>
          </a:solidFill>
          <a:ln w="7620">
            <a:solidFill>
              <a:srgbClr val="BFD3D8"/>
            </a:solidFill>
            <a:prstDash val="solid"/>
          </a:ln>
        </p:spPr>
        <p:txBody>
          <a:bodyPr/>
          <a:lstStyle/>
          <a:p>
            <a:endParaRPr lang="en-US"/>
          </a:p>
        </p:txBody>
      </p:sp>
      <p:pic>
        <p:nvPicPr>
          <p:cNvPr id="8" name="Image 1" descr="preencoded.png"/>
          <p:cNvPicPr>
            <a:picLocks noChangeAspect="1"/>
          </p:cNvPicPr>
          <p:nvPr/>
        </p:nvPicPr>
        <p:blipFill>
          <a:blip r:embed="rId4"/>
          <a:stretch>
            <a:fillRect/>
          </a:stretch>
        </p:blipFill>
        <p:spPr>
          <a:xfrm>
            <a:off x="4108132" y="2104668"/>
            <a:ext cx="470654" cy="470654"/>
          </a:xfrm>
          <a:prstGeom prst="rect">
            <a:avLst/>
          </a:prstGeom>
        </p:spPr>
      </p:pic>
      <p:pic>
        <p:nvPicPr>
          <p:cNvPr id="9" name="Image 2"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237553" y="2234089"/>
            <a:ext cx="211812" cy="211812"/>
          </a:xfrm>
          <a:prstGeom prst="rect">
            <a:avLst/>
          </a:prstGeom>
        </p:spPr>
      </p:pic>
      <p:sp>
        <p:nvSpPr>
          <p:cNvPr id="10" name="Text 5"/>
          <p:cNvSpPr/>
          <p:nvPr/>
        </p:nvSpPr>
        <p:spPr>
          <a:xfrm>
            <a:off x="4108132" y="2732127"/>
            <a:ext cx="1961197" cy="245031"/>
          </a:xfrm>
          <a:prstGeom prst="rect">
            <a:avLst/>
          </a:prstGeom>
          <a:noFill/>
          <a:ln/>
        </p:spPr>
        <p:txBody>
          <a:bodyPr wrap="none" lIns="0" tIns="0" rIns="0" bIns="0" rtlCol="0" anchor="t"/>
          <a:lstStyle/>
          <a:p>
            <a:pPr marL="0" indent="0" algn="l">
              <a:lnSpc>
                <a:spcPts val="1900"/>
              </a:lnSpc>
              <a:buNone/>
            </a:pPr>
            <a:r>
              <a:rPr lang="en-US" sz="1500" dirty="0">
                <a:solidFill>
                  <a:srgbClr val="384653"/>
                </a:solidFill>
                <a:latin typeface="Host Grotesk Medium" pitchFamily="34" charset="0"/>
                <a:ea typeface="Host Grotesk Medium" pitchFamily="34" charset="-122"/>
                <a:cs typeface="Host Grotesk Medium" pitchFamily="34" charset="-120"/>
              </a:rPr>
              <a:t>Regional Growth</a:t>
            </a:r>
            <a:endParaRPr lang="en-US" sz="1500" dirty="0"/>
          </a:p>
        </p:txBody>
      </p:sp>
      <p:sp>
        <p:nvSpPr>
          <p:cNvPr id="11" name="Text 6"/>
          <p:cNvSpPr/>
          <p:nvPr/>
        </p:nvSpPr>
        <p:spPr>
          <a:xfrm>
            <a:off x="4108132" y="3133963"/>
            <a:ext cx="4251365" cy="470773"/>
          </a:xfrm>
          <a:prstGeom prst="rect">
            <a:avLst/>
          </a:prstGeom>
          <a:noFill/>
          <a:ln/>
        </p:spPr>
        <p:txBody>
          <a:bodyPr wrap="square" lIns="0" tIns="0" rIns="0" bIns="0" rtlCol="0" anchor="t"/>
          <a:lstStyle/>
          <a:p>
            <a:pPr marL="0" indent="0" algn="l">
              <a:lnSpc>
                <a:spcPts val="1850"/>
              </a:lnSpc>
              <a:buNone/>
            </a:pPr>
            <a:r>
              <a:rPr lang="en-US" sz="1200" dirty="0">
                <a:solidFill>
                  <a:srgbClr val="384653"/>
                </a:solidFill>
                <a:latin typeface="Roboto" pitchFamily="34" charset="0"/>
                <a:ea typeface="Roboto" pitchFamily="34" charset="-122"/>
                <a:cs typeface="Roboto" pitchFamily="34" charset="-120"/>
              </a:rPr>
              <a:t>Identify top-performing regions and products for targeted expansion strategies</a:t>
            </a:r>
            <a:endParaRPr lang="en-US" sz="1200" dirty="0"/>
          </a:p>
        </p:txBody>
      </p:sp>
      <p:sp>
        <p:nvSpPr>
          <p:cNvPr id="12" name="Shape 7"/>
          <p:cNvSpPr/>
          <p:nvPr/>
        </p:nvSpPr>
        <p:spPr>
          <a:xfrm>
            <a:off x="3943707" y="3925967"/>
            <a:ext cx="4580215" cy="1593533"/>
          </a:xfrm>
          <a:prstGeom prst="roundRect">
            <a:avLst>
              <a:gd name="adj" fmla="val 4135"/>
            </a:avLst>
          </a:prstGeom>
          <a:solidFill>
            <a:srgbClr val="D9EDF2"/>
          </a:solidFill>
          <a:ln w="7620">
            <a:solidFill>
              <a:srgbClr val="BFD3D8"/>
            </a:solidFill>
            <a:prstDash val="solid"/>
          </a:ln>
        </p:spPr>
        <p:txBody>
          <a:bodyPr/>
          <a:lstStyle/>
          <a:p>
            <a:endParaRPr lang="en-US"/>
          </a:p>
        </p:txBody>
      </p:sp>
      <p:pic>
        <p:nvPicPr>
          <p:cNvPr id="13" name="Image 3" descr="preencoded.png"/>
          <p:cNvPicPr>
            <a:picLocks noChangeAspect="1"/>
          </p:cNvPicPr>
          <p:nvPr/>
        </p:nvPicPr>
        <p:blipFill>
          <a:blip r:embed="rId7"/>
          <a:stretch>
            <a:fillRect/>
          </a:stretch>
        </p:blipFill>
        <p:spPr>
          <a:xfrm>
            <a:off x="4108132" y="4090392"/>
            <a:ext cx="470654" cy="470654"/>
          </a:xfrm>
          <a:prstGeom prst="rect">
            <a:avLst/>
          </a:prstGeom>
        </p:spPr>
      </p:pic>
      <p:pic>
        <p:nvPicPr>
          <p:cNvPr id="14" name="Image 4"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237553" y="4219813"/>
            <a:ext cx="211812" cy="211812"/>
          </a:xfrm>
          <a:prstGeom prst="rect">
            <a:avLst/>
          </a:prstGeom>
        </p:spPr>
      </p:pic>
      <p:sp>
        <p:nvSpPr>
          <p:cNvPr id="15" name="Text 8"/>
          <p:cNvSpPr/>
          <p:nvPr/>
        </p:nvSpPr>
        <p:spPr>
          <a:xfrm>
            <a:off x="4108132" y="4717852"/>
            <a:ext cx="1961197" cy="245031"/>
          </a:xfrm>
          <a:prstGeom prst="rect">
            <a:avLst/>
          </a:prstGeom>
          <a:noFill/>
          <a:ln/>
        </p:spPr>
        <p:txBody>
          <a:bodyPr wrap="none" lIns="0" tIns="0" rIns="0" bIns="0" rtlCol="0" anchor="t"/>
          <a:lstStyle/>
          <a:p>
            <a:pPr marL="0" indent="0" algn="l">
              <a:lnSpc>
                <a:spcPts val="1900"/>
              </a:lnSpc>
              <a:buNone/>
            </a:pPr>
            <a:r>
              <a:rPr lang="en-US" sz="1500" dirty="0">
                <a:solidFill>
                  <a:srgbClr val="384653"/>
                </a:solidFill>
                <a:latin typeface="Host Grotesk Medium" pitchFamily="34" charset="0"/>
                <a:ea typeface="Host Grotesk Medium" pitchFamily="34" charset="-122"/>
                <a:cs typeface="Host Grotesk Medium" pitchFamily="34" charset="-120"/>
              </a:rPr>
              <a:t>Discount Impact</a:t>
            </a:r>
            <a:endParaRPr lang="en-US" sz="1500" dirty="0"/>
          </a:p>
        </p:txBody>
      </p:sp>
      <p:sp>
        <p:nvSpPr>
          <p:cNvPr id="16" name="Text 9"/>
          <p:cNvSpPr/>
          <p:nvPr/>
        </p:nvSpPr>
        <p:spPr>
          <a:xfrm>
            <a:off x="4108132" y="5119687"/>
            <a:ext cx="4251365" cy="235387"/>
          </a:xfrm>
          <a:prstGeom prst="rect">
            <a:avLst/>
          </a:prstGeom>
          <a:noFill/>
          <a:ln/>
        </p:spPr>
        <p:txBody>
          <a:bodyPr wrap="none" lIns="0" tIns="0" rIns="0" bIns="0" rtlCol="0" anchor="t"/>
          <a:lstStyle/>
          <a:p>
            <a:pPr marL="0" indent="0" algn="l">
              <a:lnSpc>
                <a:spcPts val="1850"/>
              </a:lnSpc>
              <a:buNone/>
            </a:pPr>
            <a:r>
              <a:rPr lang="en-US" sz="1200" dirty="0">
                <a:solidFill>
                  <a:srgbClr val="384653"/>
                </a:solidFill>
                <a:latin typeface="Roboto" pitchFamily="34" charset="0"/>
                <a:ea typeface="Roboto" pitchFamily="34" charset="-122"/>
                <a:cs typeface="Roboto" pitchFamily="34" charset="-120"/>
              </a:rPr>
              <a:t>Assess how discount strategies influence overall profitability</a:t>
            </a:r>
            <a:endParaRPr lang="en-US" sz="1200" dirty="0"/>
          </a:p>
        </p:txBody>
      </p:sp>
      <p:sp>
        <p:nvSpPr>
          <p:cNvPr id="17" name="Shape 10"/>
          <p:cNvSpPr/>
          <p:nvPr/>
        </p:nvSpPr>
        <p:spPr>
          <a:xfrm>
            <a:off x="3943707" y="5676305"/>
            <a:ext cx="4580215" cy="1828919"/>
          </a:xfrm>
          <a:prstGeom prst="roundRect">
            <a:avLst>
              <a:gd name="adj" fmla="val 3603"/>
            </a:avLst>
          </a:prstGeom>
          <a:solidFill>
            <a:srgbClr val="D9EDF2"/>
          </a:solidFill>
          <a:ln w="7620">
            <a:solidFill>
              <a:srgbClr val="BFD3D8"/>
            </a:solidFill>
            <a:prstDash val="solid"/>
          </a:ln>
        </p:spPr>
        <p:txBody>
          <a:bodyPr/>
          <a:lstStyle/>
          <a:p>
            <a:endParaRPr lang="en-US"/>
          </a:p>
        </p:txBody>
      </p:sp>
      <p:pic>
        <p:nvPicPr>
          <p:cNvPr id="18" name="Image 5" descr="preencoded.png"/>
          <p:cNvPicPr>
            <a:picLocks noChangeAspect="1"/>
          </p:cNvPicPr>
          <p:nvPr/>
        </p:nvPicPr>
        <p:blipFill>
          <a:blip r:embed="rId10"/>
          <a:stretch>
            <a:fillRect/>
          </a:stretch>
        </p:blipFill>
        <p:spPr>
          <a:xfrm>
            <a:off x="4108132" y="5840730"/>
            <a:ext cx="470654" cy="470654"/>
          </a:xfrm>
          <a:prstGeom prst="rect">
            <a:avLst/>
          </a:prstGeom>
        </p:spPr>
      </p:pic>
      <p:pic>
        <p:nvPicPr>
          <p:cNvPr id="19" name="Image 6" descr="preencoded.png"/>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4237553" y="5970151"/>
            <a:ext cx="211812" cy="211812"/>
          </a:xfrm>
          <a:prstGeom prst="rect">
            <a:avLst/>
          </a:prstGeom>
        </p:spPr>
      </p:pic>
      <p:sp>
        <p:nvSpPr>
          <p:cNvPr id="20" name="Text 11"/>
          <p:cNvSpPr/>
          <p:nvPr/>
        </p:nvSpPr>
        <p:spPr>
          <a:xfrm>
            <a:off x="4108132" y="6468189"/>
            <a:ext cx="1961197" cy="245031"/>
          </a:xfrm>
          <a:prstGeom prst="rect">
            <a:avLst/>
          </a:prstGeom>
          <a:noFill/>
          <a:ln/>
        </p:spPr>
        <p:txBody>
          <a:bodyPr wrap="none" lIns="0" tIns="0" rIns="0" bIns="0" rtlCol="0" anchor="t"/>
          <a:lstStyle/>
          <a:p>
            <a:pPr marL="0" indent="0" algn="l">
              <a:lnSpc>
                <a:spcPts val="1900"/>
              </a:lnSpc>
              <a:buNone/>
            </a:pPr>
            <a:r>
              <a:rPr lang="en-US" sz="1500" dirty="0">
                <a:solidFill>
                  <a:srgbClr val="384653"/>
                </a:solidFill>
                <a:latin typeface="Host Grotesk Medium" pitchFamily="34" charset="0"/>
                <a:ea typeface="Host Grotesk Medium" pitchFamily="34" charset="-122"/>
                <a:cs typeface="Host Grotesk Medium" pitchFamily="34" charset="-120"/>
              </a:rPr>
              <a:t>KPI Monitoring</a:t>
            </a:r>
            <a:endParaRPr lang="en-US" sz="1500" dirty="0"/>
          </a:p>
        </p:txBody>
      </p:sp>
      <p:sp>
        <p:nvSpPr>
          <p:cNvPr id="21" name="Text 12"/>
          <p:cNvSpPr/>
          <p:nvPr/>
        </p:nvSpPr>
        <p:spPr>
          <a:xfrm>
            <a:off x="4108132" y="6870025"/>
            <a:ext cx="4251365" cy="470773"/>
          </a:xfrm>
          <a:prstGeom prst="rect">
            <a:avLst/>
          </a:prstGeom>
          <a:noFill/>
          <a:ln/>
        </p:spPr>
        <p:txBody>
          <a:bodyPr wrap="square" lIns="0" tIns="0" rIns="0" bIns="0" rtlCol="0" anchor="t"/>
          <a:lstStyle/>
          <a:p>
            <a:pPr marL="0" indent="0" algn="l">
              <a:lnSpc>
                <a:spcPts val="1850"/>
              </a:lnSpc>
              <a:buNone/>
            </a:pPr>
            <a:r>
              <a:rPr lang="en-US" sz="1200" dirty="0">
                <a:solidFill>
                  <a:srgbClr val="384653"/>
                </a:solidFill>
                <a:latin typeface="Roboto" pitchFamily="34" charset="0"/>
                <a:ea typeface="Roboto" pitchFamily="34" charset="-122"/>
                <a:cs typeface="Roboto" pitchFamily="34" charset="-120"/>
              </a:rPr>
              <a:t>Track key performance indicators for strategic planning and resource allocation</a:t>
            </a:r>
            <a:endParaRPr lang="en-US" sz="1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99599" y="414218"/>
            <a:ext cx="4428530" cy="468511"/>
          </a:xfrm>
          <a:prstGeom prst="rect">
            <a:avLst/>
          </a:prstGeom>
          <a:noFill/>
          <a:ln/>
        </p:spPr>
        <p:txBody>
          <a:bodyPr wrap="none" lIns="0" tIns="0" rIns="0" bIns="0" rtlCol="0" anchor="t"/>
          <a:lstStyle/>
          <a:p>
            <a:pPr marL="0" indent="0" algn="l">
              <a:lnSpc>
                <a:spcPts val="3650"/>
              </a:lnSpc>
              <a:buNone/>
            </a:pPr>
            <a:r>
              <a:rPr lang="en-US" sz="2950" b="1" dirty="0">
                <a:solidFill>
                  <a:srgbClr val="2E3C4E"/>
                </a:solidFill>
                <a:latin typeface="Host Grotesk Medium" pitchFamily="34" charset="0"/>
                <a:ea typeface="Host Grotesk Medium" pitchFamily="34" charset="-122"/>
                <a:cs typeface="Host Grotesk Medium" pitchFamily="34" charset="-120"/>
              </a:rPr>
              <a:t>Approach &amp; Methodology</a:t>
            </a:r>
            <a:endParaRPr lang="en-US" sz="2950" b="1" dirty="0"/>
          </a:p>
        </p:txBody>
      </p:sp>
      <p:sp>
        <p:nvSpPr>
          <p:cNvPr id="3" name="Text 1"/>
          <p:cNvSpPr/>
          <p:nvPr/>
        </p:nvSpPr>
        <p:spPr>
          <a:xfrm>
            <a:off x="599599" y="1182529"/>
            <a:ext cx="13431203" cy="449580"/>
          </a:xfrm>
          <a:prstGeom prst="rect">
            <a:avLst/>
          </a:prstGeom>
          <a:noFill/>
          <a:ln/>
        </p:spPr>
        <p:txBody>
          <a:bodyPr wrap="square" lIns="0" tIns="0" rIns="0" bIns="0" rtlCol="0" anchor="t"/>
          <a:lstStyle/>
          <a:p>
            <a:pPr marL="0" indent="0" algn="l">
              <a:lnSpc>
                <a:spcPts val="1750"/>
              </a:lnSpc>
              <a:buNone/>
            </a:pPr>
            <a:r>
              <a:rPr lang="en-US" sz="1400" dirty="0">
                <a:solidFill>
                  <a:srgbClr val="384653"/>
                </a:solidFill>
                <a:latin typeface="Roboto" pitchFamily="34" charset="0"/>
                <a:ea typeface="Roboto" pitchFamily="34" charset="-122"/>
                <a:cs typeface="Roboto" pitchFamily="34" charset="-120"/>
              </a:rPr>
              <a:t>This project followed a comprehensive, structured methodology leveraging Excel's full analytical capabilities. From initial data cleaning through to interactive dashboard creation, each phase built upon the previous to deliver actionable business intelligence.</a:t>
            </a:r>
            <a:endParaRPr lang="en-US" sz="1400" dirty="0"/>
          </a:p>
        </p:txBody>
      </p:sp>
      <p:pic>
        <p:nvPicPr>
          <p:cNvPr id="4" name="Image 0" descr="preencoded.png"/>
          <p:cNvPicPr>
            <a:picLocks noChangeAspect="1"/>
          </p:cNvPicPr>
          <p:nvPr/>
        </p:nvPicPr>
        <p:blipFill>
          <a:blip r:embed="rId3"/>
          <a:stretch>
            <a:fillRect/>
          </a:stretch>
        </p:blipFill>
        <p:spPr>
          <a:xfrm>
            <a:off x="599599" y="1800701"/>
            <a:ext cx="749498" cy="899398"/>
          </a:xfrm>
          <a:prstGeom prst="rect">
            <a:avLst/>
          </a:prstGeom>
        </p:spPr>
      </p:pic>
      <p:sp>
        <p:nvSpPr>
          <p:cNvPr id="5" name="Text 2"/>
          <p:cNvSpPr/>
          <p:nvPr/>
        </p:nvSpPr>
        <p:spPr>
          <a:xfrm>
            <a:off x="1498997" y="1950601"/>
            <a:ext cx="2120860" cy="234196"/>
          </a:xfrm>
          <a:prstGeom prst="rect">
            <a:avLst/>
          </a:prstGeom>
          <a:noFill/>
          <a:ln/>
        </p:spPr>
        <p:txBody>
          <a:bodyPr wrap="none" lIns="0" tIns="0" rIns="0" bIns="0" rtlCol="0" anchor="t"/>
          <a:lstStyle/>
          <a:p>
            <a:pPr marL="0" indent="0" algn="l">
              <a:lnSpc>
                <a:spcPts val="1800"/>
              </a:lnSpc>
              <a:buNone/>
            </a:pPr>
            <a:r>
              <a:rPr lang="en-US" sz="1600" dirty="0">
                <a:solidFill>
                  <a:srgbClr val="384653"/>
                </a:solidFill>
                <a:latin typeface="Host Grotesk Medium" pitchFamily="34" charset="0"/>
                <a:ea typeface="Host Grotesk Medium" pitchFamily="34" charset="-122"/>
                <a:cs typeface="Host Grotesk Medium" pitchFamily="34" charset="-120"/>
              </a:rPr>
              <a:t>Data Cleaning &amp; Filtering</a:t>
            </a:r>
            <a:endParaRPr lang="en-US" sz="1600" dirty="0"/>
          </a:p>
        </p:txBody>
      </p:sp>
      <p:sp>
        <p:nvSpPr>
          <p:cNvPr id="6" name="Text 3"/>
          <p:cNvSpPr/>
          <p:nvPr/>
        </p:nvSpPr>
        <p:spPr>
          <a:xfrm>
            <a:off x="1498997" y="2274689"/>
            <a:ext cx="12531804" cy="224790"/>
          </a:xfrm>
          <a:prstGeom prst="rect">
            <a:avLst/>
          </a:prstGeom>
          <a:noFill/>
          <a:ln/>
        </p:spPr>
        <p:txBody>
          <a:bodyPr wrap="none" lIns="0" tIns="0" rIns="0" bIns="0" rtlCol="0" anchor="t"/>
          <a:lstStyle/>
          <a:p>
            <a:pPr marL="0" indent="0" algn="l">
              <a:lnSpc>
                <a:spcPts val="1750"/>
              </a:lnSpc>
              <a:buNone/>
            </a:pPr>
            <a:r>
              <a:rPr lang="en-US" sz="1400" dirty="0">
                <a:solidFill>
                  <a:srgbClr val="384653"/>
                </a:solidFill>
                <a:latin typeface="Roboto" pitchFamily="34" charset="0"/>
                <a:ea typeface="Roboto" pitchFamily="34" charset="-122"/>
                <a:cs typeface="Roboto" pitchFamily="34" charset="-120"/>
              </a:rPr>
              <a:t>Standardising and preparing raw data for analysis</a:t>
            </a:r>
            <a:endParaRPr lang="en-US" sz="1400" dirty="0"/>
          </a:p>
        </p:txBody>
      </p:sp>
      <p:pic>
        <p:nvPicPr>
          <p:cNvPr id="7" name="Image 1" descr="preencoded.png"/>
          <p:cNvPicPr>
            <a:picLocks noChangeAspect="1"/>
          </p:cNvPicPr>
          <p:nvPr/>
        </p:nvPicPr>
        <p:blipFill>
          <a:blip r:embed="rId4"/>
          <a:stretch>
            <a:fillRect/>
          </a:stretch>
        </p:blipFill>
        <p:spPr>
          <a:xfrm>
            <a:off x="599599" y="2700099"/>
            <a:ext cx="749498" cy="899398"/>
          </a:xfrm>
          <a:prstGeom prst="rect">
            <a:avLst/>
          </a:prstGeom>
        </p:spPr>
      </p:pic>
      <p:sp>
        <p:nvSpPr>
          <p:cNvPr id="8" name="Text 4"/>
          <p:cNvSpPr/>
          <p:nvPr/>
        </p:nvSpPr>
        <p:spPr>
          <a:xfrm>
            <a:off x="1498997" y="2849999"/>
            <a:ext cx="1981676" cy="234196"/>
          </a:xfrm>
          <a:prstGeom prst="rect">
            <a:avLst/>
          </a:prstGeom>
          <a:noFill/>
          <a:ln/>
        </p:spPr>
        <p:txBody>
          <a:bodyPr wrap="none" lIns="0" tIns="0" rIns="0" bIns="0" rtlCol="0" anchor="t"/>
          <a:lstStyle/>
          <a:p>
            <a:pPr marL="0" indent="0" algn="l">
              <a:lnSpc>
                <a:spcPts val="1800"/>
              </a:lnSpc>
              <a:buNone/>
            </a:pPr>
            <a:r>
              <a:rPr lang="en-US" sz="1600" dirty="0">
                <a:solidFill>
                  <a:srgbClr val="384653"/>
                </a:solidFill>
                <a:latin typeface="Host Grotesk Medium" pitchFamily="34" charset="0"/>
                <a:ea typeface="Host Grotesk Medium" pitchFamily="34" charset="-122"/>
                <a:cs typeface="Host Grotesk Medium" pitchFamily="34" charset="-120"/>
              </a:rPr>
              <a:t>Calculations &amp; Merging</a:t>
            </a:r>
            <a:endParaRPr lang="en-US" sz="1600" dirty="0"/>
          </a:p>
        </p:txBody>
      </p:sp>
      <p:sp>
        <p:nvSpPr>
          <p:cNvPr id="9" name="Text 5"/>
          <p:cNvSpPr/>
          <p:nvPr/>
        </p:nvSpPr>
        <p:spPr>
          <a:xfrm>
            <a:off x="1498997" y="3174087"/>
            <a:ext cx="12531804" cy="224790"/>
          </a:xfrm>
          <a:prstGeom prst="rect">
            <a:avLst/>
          </a:prstGeom>
          <a:noFill/>
          <a:ln/>
        </p:spPr>
        <p:txBody>
          <a:bodyPr wrap="none" lIns="0" tIns="0" rIns="0" bIns="0" rtlCol="0" anchor="t"/>
          <a:lstStyle/>
          <a:p>
            <a:pPr marL="0" indent="0" algn="l">
              <a:lnSpc>
                <a:spcPts val="1750"/>
              </a:lnSpc>
              <a:buNone/>
            </a:pPr>
            <a:r>
              <a:rPr lang="en-US" sz="1400" dirty="0">
                <a:solidFill>
                  <a:srgbClr val="384653"/>
                </a:solidFill>
                <a:latin typeface="Roboto" pitchFamily="34" charset="0"/>
                <a:ea typeface="Roboto" pitchFamily="34" charset="-122"/>
                <a:cs typeface="Roboto" pitchFamily="34" charset="-120"/>
              </a:rPr>
              <a:t>Applying formulas to enrich the dataset</a:t>
            </a:r>
            <a:endParaRPr lang="en-US" sz="1400" dirty="0"/>
          </a:p>
        </p:txBody>
      </p:sp>
      <p:pic>
        <p:nvPicPr>
          <p:cNvPr id="10" name="Image 2" descr="preencoded.png"/>
          <p:cNvPicPr>
            <a:picLocks noChangeAspect="1"/>
          </p:cNvPicPr>
          <p:nvPr/>
        </p:nvPicPr>
        <p:blipFill>
          <a:blip r:embed="rId5"/>
          <a:stretch>
            <a:fillRect/>
          </a:stretch>
        </p:blipFill>
        <p:spPr>
          <a:xfrm>
            <a:off x="599599" y="3599497"/>
            <a:ext cx="749498" cy="899398"/>
          </a:xfrm>
          <a:prstGeom prst="rect">
            <a:avLst/>
          </a:prstGeom>
        </p:spPr>
      </p:pic>
      <p:sp>
        <p:nvSpPr>
          <p:cNvPr id="11" name="Text 6"/>
          <p:cNvSpPr/>
          <p:nvPr/>
        </p:nvSpPr>
        <p:spPr>
          <a:xfrm>
            <a:off x="1498997" y="3749397"/>
            <a:ext cx="1873925" cy="234196"/>
          </a:xfrm>
          <a:prstGeom prst="rect">
            <a:avLst/>
          </a:prstGeom>
          <a:noFill/>
          <a:ln/>
        </p:spPr>
        <p:txBody>
          <a:bodyPr wrap="none" lIns="0" tIns="0" rIns="0" bIns="0" rtlCol="0" anchor="t"/>
          <a:lstStyle/>
          <a:p>
            <a:pPr marL="0" indent="0" algn="l">
              <a:lnSpc>
                <a:spcPts val="1800"/>
              </a:lnSpc>
              <a:buNone/>
            </a:pPr>
            <a:r>
              <a:rPr lang="en-US" sz="1600" dirty="0">
                <a:solidFill>
                  <a:srgbClr val="384653"/>
                </a:solidFill>
                <a:latin typeface="Host Grotesk Medium" pitchFamily="34" charset="0"/>
                <a:ea typeface="Host Grotesk Medium" pitchFamily="34" charset="-122"/>
                <a:cs typeface="Host Grotesk Medium" pitchFamily="34" charset="-120"/>
              </a:rPr>
              <a:t>Summarisation</a:t>
            </a:r>
            <a:endParaRPr lang="en-US" sz="1600" dirty="0"/>
          </a:p>
        </p:txBody>
      </p:sp>
      <p:sp>
        <p:nvSpPr>
          <p:cNvPr id="12" name="Text 7"/>
          <p:cNvSpPr/>
          <p:nvPr/>
        </p:nvSpPr>
        <p:spPr>
          <a:xfrm>
            <a:off x="1498997" y="4073485"/>
            <a:ext cx="12531804" cy="224790"/>
          </a:xfrm>
          <a:prstGeom prst="rect">
            <a:avLst/>
          </a:prstGeom>
          <a:noFill/>
          <a:ln/>
        </p:spPr>
        <p:txBody>
          <a:bodyPr wrap="none" lIns="0" tIns="0" rIns="0" bIns="0" rtlCol="0" anchor="t"/>
          <a:lstStyle/>
          <a:p>
            <a:pPr marL="0" indent="0" algn="l">
              <a:lnSpc>
                <a:spcPts val="1750"/>
              </a:lnSpc>
              <a:buNone/>
            </a:pPr>
            <a:r>
              <a:rPr lang="en-US" sz="1400" dirty="0">
                <a:solidFill>
                  <a:srgbClr val="384653"/>
                </a:solidFill>
                <a:latin typeface="Roboto" pitchFamily="34" charset="0"/>
                <a:ea typeface="Roboto" pitchFamily="34" charset="-122"/>
                <a:cs typeface="Roboto" pitchFamily="34" charset="-120"/>
              </a:rPr>
              <a:t>Creating pivot tables for dynamic insights</a:t>
            </a:r>
            <a:endParaRPr lang="en-US" sz="1400" dirty="0"/>
          </a:p>
        </p:txBody>
      </p:sp>
      <p:pic>
        <p:nvPicPr>
          <p:cNvPr id="13" name="Image 3" descr="preencoded.png"/>
          <p:cNvPicPr>
            <a:picLocks noChangeAspect="1"/>
          </p:cNvPicPr>
          <p:nvPr/>
        </p:nvPicPr>
        <p:blipFill>
          <a:blip r:embed="rId6"/>
          <a:stretch>
            <a:fillRect/>
          </a:stretch>
        </p:blipFill>
        <p:spPr>
          <a:xfrm>
            <a:off x="599599" y="4498896"/>
            <a:ext cx="749498" cy="899398"/>
          </a:xfrm>
          <a:prstGeom prst="rect">
            <a:avLst/>
          </a:prstGeom>
        </p:spPr>
      </p:pic>
      <p:sp>
        <p:nvSpPr>
          <p:cNvPr id="14" name="Text 8"/>
          <p:cNvSpPr/>
          <p:nvPr/>
        </p:nvSpPr>
        <p:spPr>
          <a:xfrm>
            <a:off x="1498997" y="4648795"/>
            <a:ext cx="1873925" cy="234196"/>
          </a:xfrm>
          <a:prstGeom prst="rect">
            <a:avLst/>
          </a:prstGeom>
          <a:noFill/>
          <a:ln/>
        </p:spPr>
        <p:txBody>
          <a:bodyPr wrap="none" lIns="0" tIns="0" rIns="0" bIns="0" rtlCol="0" anchor="t"/>
          <a:lstStyle/>
          <a:p>
            <a:pPr marL="0" indent="0" algn="l">
              <a:lnSpc>
                <a:spcPts val="1800"/>
              </a:lnSpc>
              <a:buNone/>
            </a:pPr>
            <a:r>
              <a:rPr lang="en-US" sz="1600" dirty="0">
                <a:solidFill>
                  <a:srgbClr val="384653"/>
                </a:solidFill>
                <a:latin typeface="Host Grotesk Medium" pitchFamily="34" charset="0"/>
                <a:ea typeface="Host Grotesk Medium" pitchFamily="34" charset="-122"/>
                <a:cs typeface="Host Grotesk Medium" pitchFamily="34" charset="-120"/>
              </a:rPr>
              <a:t>Visualisation</a:t>
            </a:r>
            <a:endParaRPr lang="en-US" sz="1450" dirty="0"/>
          </a:p>
        </p:txBody>
      </p:sp>
      <p:sp>
        <p:nvSpPr>
          <p:cNvPr id="15" name="Text 9"/>
          <p:cNvSpPr/>
          <p:nvPr/>
        </p:nvSpPr>
        <p:spPr>
          <a:xfrm>
            <a:off x="1498997" y="4972883"/>
            <a:ext cx="12531804" cy="224790"/>
          </a:xfrm>
          <a:prstGeom prst="rect">
            <a:avLst/>
          </a:prstGeom>
          <a:noFill/>
          <a:ln/>
        </p:spPr>
        <p:txBody>
          <a:bodyPr wrap="none" lIns="0" tIns="0" rIns="0" bIns="0" rtlCol="0" anchor="t"/>
          <a:lstStyle/>
          <a:p>
            <a:pPr marL="0" indent="0" algn="l">
              <a:lnSpc>
                <a:spcPts val="1750"/>
              </a:lnSpc>
              <a:buNone/>
            </a:pPr>
            <a:r>
              <a:rPr lang="en-US" sz="1400" dirty="0">
                <a:solidFill>
                  <a:srgbClr val="384653"/>
                </a:solidFill>
                <a:latin typeface="Roboto" pitchFamily="34" charset="0"/>
                <a:ea typeface="Roboto" pitchFamily="34" charset="-122"/>
                <a:cs typeface="Roboto" pitchFamily="34" charset="-120"/>
              </a:rPr>
              <a:t>Building charts to communicate findings</a:t>
            </a:r>
            <a:endParaRPr lang="en-US" sz="1400" dirty="0"/>
          </a:p>
        </p:txBody>
      </p:sp>
      <p:pic>
        <p:nvPicPr>
          <p:cNvPr id="16" name="Image 4" descr="preencoded.png"/>
          <p:cNvPicPr>
            <a:picLocks noChangeAspect="1"/>
          </p:cNvPicPr>
          <p:nvPr/>
        </p:nvPicPr>
        <p:blipFill>
          <a:blip r:embed="rId7"/>
          <a:stretch>
            <a:fillRect/>
          </a:stretch>
        </p:blipFill>
        <p:spPr>
          <a:xfrm>
            <a:off x="599599" y="5398294"/>
            <a:ext cx="749498" cy="899398"/>
          </a:xfrm>
          <a:prstGeom prst="rect">
            <a:avLst/>
          </a:prstGeom>
        </p:spPr>
      </p:pic>
      <p:sp>
        <p:nvSpPr>
          <p:cNvPr id="17" name="Text 10"/>
          <p:cNvSpPr/>
          <p:nvPr/>
        </p:nvSpPr>
        <p:spPr>
          <a:xfrm>
            <a:off x="1498997" y="5548193"/>
            <a:ext cx="1873925" cy="234196"/>
          </a:xfrm>
          <a:prstGeom prst="rect">
            <a:avLst/>
          </a:prstGeom>
          <a:noFill/>
          <a:ln/>
        </p:spPr>
        <p:txBody>
          <a:bodyPr wrap="none" lIns="0" tIns="0" rIns="0" bIns="0" rtlCol="0" anchor="t"/>
          <a:lstStyle/>
          <a:p>
            <a:pPr marL="0" indent="0" algn="l">
              <a:lnSpc>
                <a:spcPts val="1800"/>
              </a:lnSpc>
              <a:buNone/>
            </a:pPr>
            <a:r>
              <a:rPr lang="en-US" sz="1450" dirty="0">
                <a:solidFill>
                  <a:srgbClr val="384653"/>
                </a:solidFill>
                <a:latin typeface="Host Grotesk Medium" pitchFamily="34" charset="0"/>
                <a:ea typeface="Host Grotesk Medium" pitchFamily="34" charset="-122"/>
                <a:cs typeface="Host Grotesk Medium" pitchFamily="34" charset="-120"/>
              </a:rPr>
              <a:t>Advanced </a:t>
            </a:r>
            <a:r>
              <a:rPr lang="en-US" sz="1600" dirty="0">
                <a:solidFill>
                  <a:srgbClr val="384653"/>
                </a:solidFill>
                <a:latin typeface="Host Grotesk Medium" pitchFamily="34" charset="0"/>
                <a:ea typeface="Host Grotesk Medium" pitchFamily="34" charset="-122"/>
                <a:cs typeface="Host Grotesk Medium" pitchFamily="34" charset="-120"/>
              </a:rPr>
              <a:t>Analysis</a:t>
            </a:r>
            <a:endParaRPr lang="en-US" sz="1450" dirty="0"/>
          </a:p>
        </p:txBody>
      </p:sp>
      <p:sp>
        <p:nvSpPr>
          <p:cNvPr id="18" name="Text 11"/>
          <p:cNvSpPr/>
          <p:nvPr/>
        </p:nvSpPr>
        <p:spPr>
          <a:xfrm>
            <a:off x="1498997" y="5872282"/>
            <a:ext cx="12531804" cy="224790"/>
          </a:xfrm>
          <a:prstGeom prst="rect">
            <a:avLst/>
          </a:prstGeom>
          <a:noFill/>
          <a:ln/>
        </p:spPr>
        <p:txBody>
          <a:bodyPr wrap="none" lIns="0" tIns="0" rIns="0" bIns="0" rtlCol="0" anchor="t"/>
          <a:lstStyle/>
          <a:p>
            <a:pPr marL="0" indent="0" algn="l">
              <a:lnSpc>
                <a:spcPts val="1750"/>
              </a:lnSpc>
              <a:buNone/>
            </a:pPr>
            <a:r>
              <a:rPr lang="en-US" sz="1400" dirty="0">
                <a:solidFill>
                  <a:srgbClr val="384653"/>
                </a:solidFill>
                <a:latin typeface="Roboto" pitchFamily="34" charset="0"/>
                <a:ea typeface="Roboto" pitchFamily="34" charset="-122"/>
                <a:cs typeface="Roboto" pitchFamily="34" charset="-120"/>
              </a:rPr>
              <a:t>Regression modelling for predictive insights</a:t>
            </a:r>
            <a:endParaRPr lang="en-US" sz="1400" dirty="0"/>
          </a:p>
        </p:txBody>
      </p:sp>
      <p:pic>
        <p:nvPicPr>
          <p:cNvPr id="19" name="Image 5" descr="preencoded.png"/>
          <p:cNvPicPr>
            <a:picLocks noChangeAspect="1"/>
          </p:cNvPicPr>
          <p:nvPr/>
        </p:nvPicPr>
        <p:blipFill>
          <a:blip r:embed="rId8"/>
          <a:stretch>
            <a:fillRect/>
          </a:stretch>
        </p:blipFill>
        <p:spPr>
          <a:xfrm>
            <a:off x="599599" y="6297692"/>
            <a:ext cx="749498" cy="899398"/>
          </a:xfrm>
          <a:prstGeom prst="rect">
            <a:avLst/>
          </a:prstGeom>
        </p:spPr>
      </p:pic>
      <p:sp>
        <p:nvSpPr>
          <p:cNvPr id="20" name="Text 12"/>
          <p:cNvSpPr/>
          <p:nvPr/>
        </p:nvSpPr>
        <p:spPr>
          <a:xfrm>
            <a:off x="1498997" y="6447592"/>
            <a:ext cx="1873925" cy="234196"/>
          </a:xfrm>
          <a:prstGeom prst="rect">
            <a:avLst/>
          </a:prstGeom>
          <a:noFill/>
          <a:ln/>
        </p:spPr>
        <p:txBody>
          <a:bodyPr wrap="none" lIns="0" tIns="0" rIns="0" bIns="0" rtlCol="0" anchor="t"/>
          <a:lstStyle/>
          <a:p>
            <a:pPr marL="0" indent="0" algn="l">
              <a:lnSpc>
                <a:spcPts val="1800"/>
              </a:lnSpc>
              <a:buNone/>
            </a:pPr>
            <a:r>
              <a:rPr lang="en-US" sz="1450" dirty="0">
                <a:solidFill>
                  <a:srgbClr val="384653"/>
                </a:solidFill>
                <a:latin typeface="Host Grotesk Medium" pitchFamily="34" charset="0"/>
                <a:ea typeface="Host Grotesk Medium" pitchFamily="34" charset="-122"/>
                <a:cs typeface="Host Grotesk Medium" pitchFamily="34" charset="-120"/>
              </a:rPr>
              <a:t>Dashboard </a:t>
            </a:r>
            <a:r>
              <a:rPr lang="en-US" sz="1600" dirty="0">
                <a:solidFill>
                  <a:srgbClr val="384653"/>
                </a:solidFill>
                <a:latin typeface="Host Grotesk Medium" pitchFamily="34" charset="0"/>
                <a:ea typeface="Host Grotesk Medium" pitchFamily="34" charset="-122"/>
                <a:cs typeface="Host Grotesk Medium" pitchFamily="34" charset="-120"/>
              </a:rPr>
              <a:t>Creation</a:t>
            </a:r>
            <a:endParaRPr lang="en-US" sz="1450" dirty="0"/>
          </a:p>
        </p:txBody>
      </p:sp>
      <p:sp>
        <p:nvSpPr>
          <p:cNvPr id="21" name="Text 13"/>
          <p:cNvSpPr/>
          <p:nvPr/>
        </p:nvSpPr>
        <p:spPr>
          <a:xfrm>
            <a:off x="1498997" y="6771680"/>
            <a:ext cx="12531804" cy="224790"/>
          </a:xfrm>
          <a:prstGeom prst="rect">
            <a:avLst/>
          </a:prstGeom>
          <a:noFill/>
          <a:ln/>
        </p:spPr>
        <p:txBody>
          <a:bodyPr wrap="none" lIns="0" tIns="0" rIns="0" bIns="0" rtlCol="0" anchor="t"/>
          <a:lstStyle/>
          <a:p>
            <a:pPr marL="0" indent="0" algn="l">
              <a:lnSpc>
                <a:spcPts val="1750"/>
              </a:lnSpc>
              <a:buNone/>
            </a:pPr>
            <a:r>
              <a:rPr lang="en-US" sz="1400" dirty="0">
                <a:solidFill>
                  <a:srgbClr val="384653"/>
                </a:solidFill>
                <a:latin typeface="Roboto" pitchFamily="34" charset="0"/>
                <a:ea typeface="Roboto" pitchFamily="34" charset="-122"/>
                <a:cs typeface="Roboto" pitchFamily="34" charset="-120"/>
              </a:rPr>
              <a:t>Interactive reporting for stakeholders</a:t>
            </a:r>
            <a:endParaRPr lang="en-US" sz="1400" dirty="0"/>
          </a:p>
        </p:txBody>
      </p:sp>
      <p:sp>
        <p:nvSpPr>
          <p:cNvPr id="22" name="Text 14"/>
          <p:cNvSpPr/>
          <p:nvPr/>
        </p:nvSpPr>
        <p:spPr>
          <a:xfrm>
            <a:off x="599599" y="7365683"/>
            <a:ext cx="13431203" cy="449580"/>
          </a:xfrm>
          <a:prstGeom prst="rect">
            <a:avLst/>
          </a:prstGeom>
          <a:noFill/>
          <a:ln/>
        </p:spPr>
        <p:txBody>
          <a:bodyPr wrap="square" lIns="0" tIns="0" rIns="0" bIns="0" rtlCol="0" anchor="t"/>
          <a:lstStyle/>
          <a:p>
            <a:pPr marL="0" indent="0" algn="l">
              <a:lnSpc>
                <a:spcPts val="1750"/>
              </a:lnSpc>
              <a:buNone/>
            </a:pPr>
            <a:r>
              <a:rPr lang="en-US" sz="1600" b="1" dirty="0">
                <a:solidFill>
                  <a:srgbClr val="384653"/>
                </a:solidFill>
                <a:latin typeface="Roboto" pitchFamily="34" charset="0"/>
                <a:ea typeface="Roboto" pitchFamily="34" charset="-122"/>
                <a:cs typeface="Roboto" pitchFamily="34" charset="-120"/>
              </a:rPr>
              <a:t>Tools &amp; Techniques</a:t>
            </a:r>
            <a:r>
              <a:rPr lang="en-US" sz="1400" b="1" dirty="0">
                <a:solidFill>
                  <a:srgbClr val="384653"/>
                </a:solidFill>
                <a:latin typeface="Roboto" pitchFamily="34" charset="0"/>
                <a:ea typeface="Roboto" pitchFamily="34" charset="-122"/>
                <a:cs typeface="Roboto" pitchFamily="34" charset="-120"/>
              </a:rPr>
              <a:t>:</a:t>
            </a:r>
            <a:r>
              <a:rPr lang="en-US" sz="1400" dirty="0">
                <a:solidFill>
                  <a:srgbClr val="384653"/>
                </a:solidFill>
                <a:latin typeface="Roboto" pitchFamily="34" charset="0"/>
                <a:ea typeface="Roboto" pitchFamily="34" charset="-122"/>
                <a:cs typeface="Roboto" pitchFamily="34" charset="-120"/>
              </a:rPr>
              <a:t> Excel formulas (SUM, AVERAGE, SUMIF, AVERAGEIF, VLOOKUP), text functions (TRIM, UPPER), Pivot Tables with slicers, various chart types, Data Analysis ToolPak for regression, and conditional formatting for performance highlighting.</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chemeClr val="tx1">
            <a:alpha val="13000"/>
          </a:schemeClr>
        </a:solidFill>
        <a:effectLst/>
      </p:bgPr>
    </p:bg>
    <p:spTree>
      <p:nvGrpSpPr>
        <p:cNvPr id="1" name=""/>
        <p:cNvGrpSpPr/>
        <p:nvPr/>
      </p:nvGrpSpPr>
      <p:grpSpPr>
        <a:xfrm>
          <a:off x="0" y="0"/>
          <a:ext cx="0" cy="0"/>
          <a:chOff x="0" y="0"/>
          <a:chExt cx="0" cy="0"/>
        </a:xfrm>
      </p:grpSpPr>
      <p:sp>
        <p:nvSpPr>
          <p:cNvPr id="2" name="Text 0"/>
          <p:cNvSpPr/>
          <p:nvPr/>
        </p:nvSpPr>
        <p:spPr>
          <a:xfrm>
            <a:off x="506611" y="348258"/>
            <a:ext cx="4884063" cy="395883"/>
          </a:xfrm>
          <a:prstGeom prst="rect">
            <a:avLst/>
          </a:prstGeom>
          <a:noFill/>
          <a:ln/>
        </p:spPr>
        <p:txBody>
          <a:bodyPr wrap="none" lIns="0" tIns="0" rIns="0" bIns="0" rtlCol="0" anchor="t"/>
          <a:lstStyle/>
          <a:p>
            <a:pPr marL="0" indent="0" algn="l">
              <a:lnSpc>
                <a:spcPts val="3100"/>
              </a:lnSpc>
              <a:buNone/>
            </a:pPr>
            <a:r>
              <a:rPr lang="en-US" sz="2450" b="1" dirty="0">
                <a:solidFill>
                  <a:srgbClr val="2E3C4E"/>
                </a:solidFill>
                <a:latin typeface="Host Grotesk Medium" pitchFamily="34" charset="0"/>
                <a:ea typeface="Host Grotesk Medium" pitchFamily="34" charset="-122"/>
                <a:cs typeface="Host Grotesk Medium" pitchFamily="34" charset="-120"/>
              </a:rPr>
              <a:t>Task 1: Searching &amp; Filtering Data</a:t>
            </a:r>
            <a:endParaRPr lang="en-US" sz="2450" b="1" dirty="0"/>
          </a:p>
        </p:txBody>
      </p:sp>
      <p:sp>
        <p:nvSpPr>
          <p:cNvPr id="3" name="Text 1"/>
          <p:cNvSpPr/>
          <p:nvPr/>
        </p:nvSpPr>
        <p:spPr>
          <a:xfrm>
            <a:off x="506611" y="1060609"/>
            <a:ext cx="3037999" cy="237530"/>
          </a:xfrm>
          <a:prstGeom prst="rect">
            <a:avLst/>
          </a:prstGeom>
          <a:noFill/>
          <a:ln/>
        </p:spPr>
        <p:txBody>
          <a:bodyPr wrap="none" lIns="0" tIns="0" rIns="0" bIns="0" rtlCol="0" anchor="t"/>
          <a:lstStyle/>
          <a:p>
            <a:pPr marL="0" indent="0" algn="l">
              <a:lnSpc>
                <a:spcPts val="1850"/>
              </a:lnSpc>
              <a:buNone/>
            </a:pPr>
            <a:r>
              <a:rPr lang="en-US" b="1" dirty="0">
                <a:solidFill>
                  <a:srgbClr val="2E3C4E"/>
                </a:solidFill>
                <a:latin typeface="Host Grotesk Medium" pitchFamily="34" charset="0"/>
                <a:ea typeface="Host Grotesk Medium" pitchFamily="34" charset="-122"/>
                <a:cs typeface="Host Grotesk Medium" pitchFamily="34" charset="-120"/>
              </a:rPr>
              <a:t>Targeting High-Potential Segments</a:t>
            </a:r>
            <a:endParaRPr lang="en-US" b="1" dirty="0"/>
          </a:p>
        </p:txBody>
      </p:sp>
      <p:sp>
        <p:nvSpPr>
          <p:cNvPr id="4" name="Text 2"/>
          <p:cNvSpPr/>
          <p:nvPr/>
        </p:nvSpPr>
        <p:spPr>
          <a:xfrm>
            <a:off x="506611" y="1424702"/>
            <a:ext cx="6654046" cy="380047"/>
          </a:xfrm>
          <a:prstGeom prst="rect">
            <a:avLst/>
          </a:prstGeom>
          <a:noFill/>
          <a:ln/>
        </p:spPr>
        <p:txBody>
          <a:bodyPr wrap="square" lIns="0" tIns="0" rIns="0" bIns="0" rtlCol="0" anchor="t"/>
          <a:lstStyle/>
          <a:p>
            <a:pPr marL="0" indent="0" algn="l">
              <a:lnSpc>
                <a:spcPts val="1450"/>
              </a:lnSpc>
              <a:buNone/>
            </a:pPr>
            <a:r>
              <a:rPr lang="en-US" sz="1200" dirty="0">
                <a:solidFill>
                  <a:srgbClr val="384653"/>
                </a:solidFill>
                <a:latin typeface="Roboto" pitchFamily="34" charset="0"/>
                <a:ea typeface="Roboto" pitchFamily="34" charset="-122"/>
                <a:cs typeface="Roboto" pitchFamily="34" charset="-120"/>
              </a:rPr>
              <a:t>The initial analysis focused on isolating orders from the South region within the Electronics category during 2024. Using Excel's Advanced Filter functionality, we applied multiple criteria simultaneously to extract relevant records.</a:t>
            </a:r>
            <a:endParaRPr lang="en-US" sz="1200" dirty="0"/>
          </a:p>
        </p:txBody>
      </p:sp>
      <p:sp>
        <p:nvSpPr>
          <p:cNvPr id="5" name="Text 3"/>
          <p:cNvSpPr/>
          <p:nvPr/>
        </p:nvSpPr>
        <p:spPr>
          <a:xfrm>
            <a:off x="506611" y="2674738"/>
            <a:ext cx="6654046" cy="190024"/>
          </a:xfrm>
          <a:prstGeom prst="rect">
            <a:avLst/>
          </a:prstGeom>
          <a:noFill/>
          <a:ln/>
        </p:spPr>
        <p:txBody>
          <a:bodyPr wrap="none" lIns="0" tIns="0" rIns="0" bIns="0" rtlCol="0" anchor="t"/>
          <a:lstStyle/>
          <a:p>
            <a:pPr marL="0" indent="0" algn="l">
              <a:lnSpc>
                <a:spcPts val="1450"/>
              </a:lnSpc>
              <a:buNone/>
            </a:pPr>
            <a:r>
              <a:rPr lang="en-US" b="1" dirty="0">
                <a:solidFill>
                  <a:srgbClr val="384653"/>
                </a:solidFill>
                <a:latin typeface="Roboto" pitchFamily="34" charset="0"/>
                <a:ea typeface="Roboto" pitchFamily="34" charset="-122"/>
                <a:cs typeface="Roboto" pitchFamily="34" charset="-120"/>
              </a:rPr>
              <a:t>Filter Criteria Applied:</a:t>
            </a:r>
            <a:endParaRPr lang="en-US" dirty="0"/>
          </a:p>
        </p:txBody>
      </p:sp>
      <p:sp>
        <p:nvSpPr>
          <p:cNvPr id="6" name="Text 4"/>
          <p:cNvSpPr/>
          <p:nvPr/>
        </p:nvSpPr>
        <p:spPr>
          <a:xfrm>
            <a:off x="823317" y="2989421"/>
            <a:ext cx="6654046" cy="190024"/>
          </a:xfrm>
          <a:prstGeom prst="rect">
            <a:avLst/>
          </a:prstGeom>
          <a:noFill/>
          <a:ln/>
        </p:spPr>
        <p:txBody>
          <a:bodyPr wrap="none" lIns="0" tIns="0" rIns="0" bIns="0" rtlCol="0" anchor="t"/>
          <a:lstStyle/>
          <a:p>
            <a:pPr marL="342900" indent="-342900" algn="l">
              <a:lnSpc>
                <a:spcPts val="1450"/>
              </a:lnSpc>
              <a:buSzPct val="100000"/>
              <a:buChar char="•"/>
            </a:pPr>
            <a:r>
              <a:rPr lang="en-US" sz="1600" dirty="0">
                <a:solidFill>
                  <a:srgbClr val="384653"/>
                </a:solidFill>
                <a:latin typeface="Roboto" pitchFamily="34" charset="0"/>
                <a:ea typeface="Roboto" pitchFamily="34" charset="-122"/>
                <a:cs typeface="Roboto" pitchFamily="34" charset="-120"/>
              </a:rPr>
              <a:t>Region = "South"</a:t>
            </a:r>
            <a:endParaRPr lang="en-US" sz="1600" dirty="0"/>
          </a:p>
        </p:txBody>
      </p:sp>
      <p:sp>
        <p:nvSpPr>
          <p:cNvPr id="7" name="Text 5"/>
          <p:cNvSpPr/>
          <p:nvPr/>
        </p:nvSpPr>
        <p:spPr>
          <a:xfrm>
            <a:off x="830937" y="3263026"/>
            <a:ext cx="6654046" cy="190024"/>
          </a:xfrm>
          <a:prstGeom prst="rect">
            <a:avLst/>
          </a:prstGeom>
          <a:noFill/>
          <a:ln/>
        </p:spPr>
        <p:txBody>
          <a:bodyPr wrap="none" lIns="0" tIns="0" rIns="0" bIns="0" rtlCol="0" anchor="t"/>
          <a:lstStyle/>
          <a:p>
            <a:pPr marL="342900" indent="-342900" algn="l">
              <a:lnSpc>
                <a:spcPts val="1450"/>
              </a:lnSpc>
              <a:buSzPct val="100000"/>
              <a:buChar char="•"/>
            </a:pPr>
            <a:r>
              <a:rPr lang="en-US" sz="1600" dirty="0">
                <a:solidFill>
                  <a:srgbClr val="384653"/>
                </a:solidFill>
                <a:latin typeface="Roboto" pitchFamily="34" charset="0"/>
                <a:ea typeface="Roboto" pitchFamily="34" charset="-122"/>
                <a:cs typeface="Roboto" pitchFamily="34" charset="-120"/>
              </a:rPr>
              <a:t>Category = "Electronics"</a:t>
            </a:r>
            <a:endParaRPr lang="en-US" sz="1600" dirty="0"/>
          </a:p>
        </p:txBody>
      </p:sp>
      <p:sp>
        <p:nvSpPr>
          <p:cNvPr id="8" name="Text 6"/>
          <p:cNvSpPr/>
          <p:nvPr/>
        </p:nvSpPr>
        <p:spPr>
          <a:xfrm>
            <a:off x="823317" y="3595449"/>
            <a:ext cx="6654046" cy="190024"/>
          </a:xfrm>
          <a:prstGeom prst="rect">
            <a:avLst/>
          </a:prstGeom>
          <a:noFill/>
          <a:ln/>
        </p:spPr>
        <p:txBody>
          <a:bodyPr wrap="none" lIns="0" tIns="0" rIns="0" bIns="0" rtlCol="0" anchor="t"/>
          <a:lstStyle/>
          <a:p>
            <a:pPr marL="342900" indent="-342900" algn="l">
              <a:lnSpc>
                <a:spcPts val="1450"/>
              </a:lnSpc>
              <a:buSzPct val="100000"/>
              <a:buChar char="•"/>
            </a:pPr>
            <a:r>
              <a:rPr lang="en-US" sz="1600" dirty="0">
                <a:solidFill>
                  <a:srgbClr val="384653"/>
                </a:solidFill>
                <a:latin typeface="Roboto" pitchFamily="34" charset="0"/>
                <a:ea typeface="Roboto" pitchFamily="34" charset="-122"/>
                <a:cs typeface="Roboto" pitchFamily="34" charset="-120"/>
              </a:rPr>
              <a:t>Date &gt;= 1st January 2024</a:t>
            </a:r>
            <a:endParaRPr lang="en-US" sz="1600" dirty="0"/>
          </a:p>
        </p:txBody>
      </p:sp>
      <p:sp>
        <p:nvSpPr>
          <p:cNvPr id="9" name="Text 7"/>
          <p:cNvSpPr/>
          <p:nvPr/>
        </p:nvSpPr>
        <p:spPr>
          <a:xfrm>
            <a:off x="498991" y="3924776"/>
            <a:ext cx="6654046" cy="519352"/>
          </a:xfrm>
          <a:prstGeom prst="rect">
            <a:avLst/>
          </a:prstGeom>
          <a:noFill/>
          <a:ln/>
        </p:spPr>
        <p:txBody>
          <a:bodyPr wrap="square" lIns="0" tIns="0" rIns="0" bIns="0" rtlCol="0" anchor="t"/>
          <a:lstStyle/>
          <a:p>
            <a:pPr marL="0" indent="0" algn="l">
              <a:lnSpc>
                <a:spcPts val="1450"/>
              </a:lnSpc>
              <a:buNone/>
            </a:pPr>
            <a:r>
              <a:rPr lang="en-US" sz="1200" dirty="0">
                <a:solidFill>
                  <a:srgbClr val="384653"/>
                </a:solidFill>
                <a:latin typeface="Roboto" pitchFamily="34" charset="0"/>
                <a:ea typeface="Roboto" pitchFamily="34" charset="-122"/>
                <a:cs typeface="Roboto" pitchFamily="34" charset="-120"/>
              </a:rPr>
              <a:t>This strategic filtering revealed 150 orders with an average sales value of ₹3,200 and cumulative profit of ₹150,000, demonstrating steady growth patterns throughout the year.</a:t>
            </a:r>
            <a:endParaRPr lang="en-US" sz="1200" dirty="0"/>
          </a:p>
        </p:txBody>
      </p:sp>
      <p:pic>
        <p:nvPicPr>
          <p:cNvPr id="10" name="Image 0" descr="preencoded.png"/>
          <p:cNvPicPr>
            <a:picLocks noChangeAspect="1"/>
          </p:cNvPicPr>
          <p:nvPr/>
        </p:nvPicPr>
        <p:blipFill>
          <a:blip r:embed="rId3"/>
          <a:stretch>
            <a:fillRect/>
          </a:stretch>
        </p:blipFill>
        <p:spPr>
          <a:xfrm>
            <a:off x="7477363" y="1076444"/>
            <a:ext cx="6654046" cy="6654046"/>
          </a:xfrm>
          <a:prstGeom prst="rect">
            <a:avLst/>
          </a:prstGeom>
        </p:spPr>
      </p:pic>
      <p:sp>
        <p:nvSpPr>
          <p:cNvPr id="11" name="Shape 8"/>
          <p:cNvSpPr/>
          <p:nvPr/>
        </p:nvSpPr>
        <p:spPr>
          <a:xfrm>
            <a:off x="406003" y="5023816"/>
            <a:ext cx="6654046" cy="2145175"/>
          </a:xfrm>
          <a:prstGeom prst="roundRect">
            <a:avLst>
              <a:gd name="adj" fmla="val 3685"/>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a:lstStyle/>
          <a:p>
            <a:endParaRPr lang="en-US"/>
          </a:p>
        </p:txBody>
      </p:sp>
      <p:sp>
        <p:nvSpPr>
          <p:cNvPr id="12" name="Shape 9"/>
          <p:cNvSpPr/>
          <p:nvPr/>
        </p:nvSpPr>
        <p:spPr>
          <a:xfrm>
            <a:off x="392990" y="6120934"/>
            <a:ext cx="6638806" cy="357188"/>
          </a:xfrm>
          <a:prstGeom prst="rect">
            <a:avLst/>
          </a:prstGeom>
          <a:solidFill>
            <a:srgbClr val="FFFFFF">
              <a:alpha val="4000"/>
            </a:srgbClr>
          </a:solidFill>
          <a:ln/>
        </p:spPr>
        <p:txBody>
          <a:bodyPr/>
          <a:lstStyle/>
          <a:p>
            <a:endParaRPr lang="en-US"/>
          </a:p>
        </p:txBody>
      </p:sp>
      <p:sp>
        <p:nvSpPr>
          <p:cNvPr id="13" name="Text 10"/>
          <p:cNvSpPr/>
          <p:nvPr/>
        </p:nvSpPr>
        <p:spPr>
          <a:xfrm>
            <a:off x="506611" y="5176003"/>
            <a:ext cx="1402675" cy="190024"/>
          </a:xfrm>
          <a:prstGeom prst="rect">
            <a:avLst/>
          </a:prstGeom>
          <a:noFill/>
          <a:ln/>
        </p:spPr>
        <p:txBody>
          <a:bodyPr wrap="none" lIns="0" tIns="0" rIns="0" bIns="0" rtlCol="0" anchor="t"/>
          <a:lstStyle/>
          <a:p>
            <a:pPr marL="0" indent="0" algn="l">
              <a:lnSpc>
                <a:spcPts val="1450"/>
              </a:lnSpc>
              <a:buNone/>
            </a:pPr>
            <a:r>
              <a:rPr lang="en-US" sz="1600" b="1" dirty="0">
                <a:solidFill>
                  <a:srgbClr val="384653"/>
                </a:solidFill>
                <a:latin typeface="Roboto" pitchFamily="34" charset="0"/>
                <a:ea typeface="Roboto" pitchFamily="34" charset="-122"/>
                <a:cs typeface="Roboto" pitchFamily="34" charset="-120"/>
              </a:rPr>
              <a:t>Order ID</a:t>
            </a:r>
            <a:endParaRPr lang="en-US" sz="1600" dirty="0"/>
          </a:p>
        </p:txBody>
      </p:sp>
      <p:sp>
        <p:nvSpPr>
          <p:cNvPr id="14" name="Text 11"/>
          <p:cNvSpPr/>
          <p:nvPr/>
        </p:nvSpPr>
        <p:spPr>
          <a:xfrm>
            <a:off x="2129231" y="5182247"/>
            <a:ext cx="1398865" cy="190024"/>
          </a:xfrm>
          <a:prstGeom prst="rect">
            <a:avLst/>
          </a:prstGeom>
          <a:noFill/>
          <a:ln/>
        </p:spPr>
        <p:txBody>
          <a:bodyPr wrap="none" lIns="0" tIns="0" rIns="0" bIns="0" rtlCol="0" anchor="t"/>
          <a:lstStyle/>
          <a:p>
            <a:pPr marL="0" indent="0" algn="l">
              <a:lnSpc>
                <a:spcPts val="1450"/>
              </a:lnSpc>
              <a:buNone/>
            </a:pPr>
            <a:r>
              <a:rPr lang="en-US" sz="1600" b="1" dirty="0">
                <a:solidFill>
                  <a:srgbClr val="384653"/>
                </a:solidFill>
                <a:latin typeface="Roboto" pitchFamily="34" charset="0"/>
                <a:ea typeface="Roboto" pitchFamily="34" charset="-122"/>
                <a:cs typeface="Roboto" pitchFamily="34" charset="-120"/>
              </a:rPr>
              <a:t>Sales Amount</a:t>
            </a:r>
            <a:endParaRPr lang="en-US" sz="1600" dirty="0"/>
          </a:p>
        </p:txBody>
      </p:sp>
      <p:sp>
        <p:nvSpPr>
          <p:cNvPr id="15" name="Text 12"/>
          <p:cNvSpPr/>
          <p:nvPr/>
        </p:nvSpPr>
        <p:spPr>
          <a:xfrm>
            <a:off x="4258509" y="5182572"/>
            <a:ext cx="1398865" cy="190024"/>
          </a:xfrm>
          <a:prstGeom prst="rect">
            <a:avLst/>
          </a:prstGeom>
          <a:noFill/>
          <a:ln/>
        </p:spPr>
        <p:txBody>
          <a:bodyPr wrap="none" lIns="0" tIns="0" rIns="0" bIns="0" rtlCol="0" anchor="t"/>
          <a:lstStyle/>
          <a:p>
            <a:pPr marL="0" indent="0" algn="l">
              <a:lnSpc>
                <a:spcPts val="1450"/>
              </a:lnSpc>
              <a:buNone/>
            </a:pPr>
            <a:r>
              <a:rPr lang="en-US" sz="1600" b="1" dirty="0">
                <a:solidFill>
                  <a:srgbClr val="384653"/>
                </a:solidFill>
                <a:latin typeface="Roboto" pitchFamily="34" charset="0"/>
                <a:ea typeface="Roboto" pitchFamily="34" charset="-122"/>
                <a:cs typeface="Roboto" pitchFamily="34" charset="-120"/>
              </a:rPr>
              <a:t>Profit</a:t>
            </a:r>
            <a:endParaRPr lang="en-US" sz="1600" dirty="0"/>
          </a:p>
        </p:txBody>
      </p:sp>
      <p:sp>
        <p:nvSpPr>
          <p:cNvPr id="16" name="Text 13"/>
          <p:cNvSpPr/>
          <p:nvPr/>
        </p:nvSpPr>
        <p:spPr>
          <a:xfrm>
            <a:off x="5715000" y="5175689"/>
            <a:ext cx="1402675" cy="190024"/>
          </a:xfrm>
          <a:prstGeom prst="rect">
            <a:avLst/>
          </a:prstGeom>
          <a:noFill/>
          <a:ln/>
        </p:spPr>
        <p:txBody>
          <a:bodyPr wrap="none" lIns="0" tIns="0" rIns="0" bIns="0" rtlCol="0" anchor="t"/>
          <a:lstStyle/>
          <a:p>
            <a:pPr marL="0" indent="0" algn="l">
              <a:lnSpc>
                <a:spcPts val="1450"/>
              </a:lnSpc>
              <a:buNone/>
            </a:pPr>
            <a:r>
              <a:rPr lang="en-US" sz="1600" b="1" dirty="0">
                <a:solidFill>
                  <a:srgbClr val="384653"/>
                </a:solidFill>
                <a:latin typeface="Roboto" pitchFamily="34" charset="0"/>
                <a:ea typeface="Roboto" pitchFamily="34" charset="-122"/>
                <a:cs typeface="Roboto" pitchFamily="34" charset="-120"/>
              </a:rPr>
              <a:t>Month</a:t>
            </a:r>
            <a:endParaRPr lang="en-US" sz="1600" dirty="0"/>
          </a:p>
        </p:txBody>
      </p:sp>
      <p:sp>
        <p:nvSpPr>
          <p:cNvPr id="17" name="Shape 14"/>
          <p:cNvSpPr/>
          <p:nvPr/>
        </p:nvSpPr>
        <p:spPr>
          <a:xfrm>
            <a:off x="422552" y="5531906"/>
            <a:ext cx="6638806" cy="357188"/>
          </a:xfrm>
          <a:prstGeom prst="rect">
            <a:avLst/>
          </a:prstGeom>
          <a:solidFill>
            <a:srgbClr val="000000">
              <a:alpha val="4000"/>
            </a:srgbClr>
          </a:solidFill>
          <a:ln/>
        </p:spPr>
        <p:txBody>
          <a:bodyPr/>
          <a:lstStyle/>
          <a:p>
            <a:endParaRPr lang="en-US"/>
          </a:p>
        </p:txBody>
      </p:sp>
      <p:sp>
        <p:nvSpPr>
          <p:cNvPr id="18" name="Text 15"/>
          <p:cNvSpPr/>
          <p:nvPr/>
        </p:nvSpPr>
        <p:spPr>
          <a:xfrm>
            <a:off x="536715" y="5616058"/>
            <a:ext cx="140267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ca36ba1c</a:t>
            </a:r>
            <a:endParaRPr lang="en-US" sz="950" dirty="0"/>
          </a:p>
        </p:txBody>
      </p:sp>
      <p:sp>
        <p:nvSpPr>
          <p:cNvPr id="19" name="Text 16"/>
          <p:cNvSpPr/>
          <p:nvPr/>
        </p:nvSpPr>
        <p:spPr>
          <a:xfrm>
            <a:off x="2273248" y="5614032"/>
            <a:ext cx="139886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₹454.30</a:t>
            </a:r>
            <a:endParaRPr lang="en-US" sz="1400" dirty="0"/>
          </a:p>
        </p:txBody>
      </p:sp>
      <p:sp>
        <p:nvSpPr>
          <p:cNvPr id="20" name="Text 17"/>
          <p:cNvSpPr/>
          <p:nvPr/>
        </p:nvSpPr>
        <p:spPr>
          <a:xfrm>
            <a:off x="4270213" y="5616058"/>
            <a:ext cx="139886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₹44.50</a:t>
            </a:r>
            <a:endParaRPr lang="en-US" sz="1400" dirty="0"/>
          </a:p>
        </p:txBody>
      </p:sp>
      <p:sp>
        <p:nvSpPr>
          <p:cNvPr id="21" name="Text 18"/>
          <p:cNvSpPr/>
          <p:nvPr/>
        </p:nvSpPr>
        <p:spPr>
          <a:xfrm>
            <a:off x="5715000" y="5614032"/>
            <a:ext cx="140267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June</a:t>
            </a:r>
            <a:endParaRPr lang="en-US" sz="1400" dirty="0"/>
          </a:p>
        </p:txBody>
      </p:sp>
      <p:sp>
        <p:nvSpPr>
          <p:cNvPr id="22" name="Shape 19"/>
          <p:cNvSpPr/>
          <p:nvPr/>
        </p:nvSpPr>
        <p:spPr>
          <a:xfrm>
            <a:off x="434256" y="7388882"/>
            <a:ext cx="6638806" cy="357188"/>
          </a:xfrm>
          <a:prstGeom prst="rect">
            <a:avLst/>
          </a:prstGeom>
          <a:solidFill>
            <a:srgbClr val="FFFFFF">
              <a:alpha val="4000"/>
            </a:srgbClr>
          </a:solidFill>
          <a:ln/>
        </p:spPr>
        <p:txBody>
          <a:bodyPr/>
          <a:lstStyle/>
          <a:p>
            <a:endParaRPr lang="en-US"/>
          </a:p>
        </p:txBody>
      </p:sp>
      <p:sp>
        <p:nvSpPr>
          <p:cNvPr id="23" name="Text 20"/>
          <p:cNvSpPr/>
          <p:nvPr/>
        </p:nvSpPr>
        <p:spPr>
          <a:xfrm>
            <a:off x="536715" y="6120934"/>
            <a:ext cx="140267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695ef54c</a:t>
            </a:r>
            <a:endParaRPr lang="en-US" sz="1400" dirty="0"/>
          </a:p>
        </p:txBody>
      </p:sp>
      <p:sp>
        <p:nvSpPr>
          <p:cNvPr id="24" name="Text 21"/>
          <p:cNvSpPr/>
          <p:nvPr/>
        </p:nvSpPr>
        <p:spPr>
          <a:xfrm>
            <a:off x="2273248" y="6120934"/>
            <a:ext cx="139886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₹371.47</a:t>
            </a:r>
            <a:endParaRPr lang="en-US" sz="1400" dirty="0"/>
          </a:p>
        </p:txBody>
      </p:sp>
      <p:sp>
        <p:nvSpPr>
          <p:cNvPr id="25" name="Text 22"/>
          <p:cNvSpPr/>
          <p:nvPr/>
        </p:nvSpPr>
        <p:spPr>
          <a:xfrm>
            <a:off x="4270213" y="6096403"/>
            <a:ext cx="139886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₹438.58</a:t>
            </a:r>
            <a:endParaRPr lang="en-US" sz="1400" dirty="0"/>
          </a:p>
        </p:txBody>
      </p:sp>
      <p:sp>
        <p:nvSpPr>
          <p:cNvPr id="26" name="Text 23"/>
          <p:cNvSpPr/>
          <p:nvPr/>
        </p:nvSpPr>
        <p:spPr>
          <a:xfrm>
            <a:off x="5714999" y="6093299"/>
            <a:ext cx="140267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October</a:t>
            </a:r>
            <a:endParaRPr lang="en-US" sz="1400" dirty="0"/>
          </a:p>
        </p:txBody>
      </p:sp>
      <p:sp>
        <p:nvSpPr>
          <p:cNvPr id="27" name="Shape 24"/>
          <p:cNvSpPr/>
          <p:nvPr/>
        </p:nvSpPr>
        <p:spPr>
          <a:xfrm>
            <a:off x="378917" y="6509283"/>
            <a:ext cx="6638806" cy="357188"/>
          </a:xfrm>
          <a:prstGeom prst="rect">
            <a:avLst/>
          </a:prstGeom>
          <a:solidFill>
            <a:srgbClr val="000000">
              <a:alpha val="4000"/>
            </a:srgbClr>
          </a:solidFill>
          <a:ln/>
        </p:spPr>
        <p:txBody>
          <a:bodyPr/>
          <a:lstStyle/>
          <a:p>
            <a:endParaRPr lang="en-US" dirty="0"/>
          </a:p>
        </p:txBody>
      </p:sp>
      <p:sp>
        <p:nvSpPr>
          <p:cNvPr id="28" name="Text 25"/>
          <p:cNvSpPr/>
          <p:nvPr/>
        </p:nvSpPr>
        <p:spPr>
          <a:xfrm>
            <a:off x="498991" y="6614950"/>
            <a:ext cx="140267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8f2a3b91</a:t>
            </a:r>
            <a:endParaRPr lang="en-US" sz="1400" dirty="0"/>
          </a:p>
        </p:txBody>
      </p:sp>
      <p:sp>
        <p:nvSpPr>
          <p:cNvPr id="29" name="Text 26"/>
          <p:cNvSpPr/>
          <p:nvPr/>
        </p:nvSpPr>
        <p:spPr>
          <a:xfrm>
            <a:off x="2249209" y="6583893"/>
            <a:ext cx="139886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₹2,847.20</a:t>
            </a:r>
            <a:endParaRPr lang="en-US" sz="1400" dirty="0"/>
          </a:p>
        </p:txBody>
      </p:sp>
      <p:sp>
        <p:nvSpPr>
          <p:cNvPr id="30" name="Text 27"/>
          <p:cNvSpPr/>
          <p:nvPr/>
        </p:nvSpPr>
        <p:spPr>
          <a:xfrm>
            <a:off x="4257977" y="6621769"/>
            <a:ext cx="139886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₹312.15</a:t>
            </a:r>
            <a:endParaRPr lang="en-US" sz="1400" dirty="0"/>
          </a:p>
        </p:txBody>
      </p:sp>
      <p:sp>
        <p:nvSpPr>
          <p:cNvPr id="31" name="Text 28"/>
          <p:cNvSpPr/>
          <p:nvPr/>
        </p:nvSpPr>
        <p:spPr>
          <a:xfrm>
            <a:off x="5715000" y="6633685"/>
            <a:ext cx="1402675" cy="190024"/>
          </a:xfrm>
          <a:prstGeom prst="rect">
            <a:avLst/>
          </a:prstGeom>
          <a:noFill/>
          <a:ln/>
        </p:spPr>
        <p:txBody>
          <a:bodyPr wrap="none" lIns="0" tIns="0" rIns="0" bIns="0" rtlCol="0" anchor="t"/>
          <a:lstStyle/>
          <a:p>
            <a:pPr marL="0" indent="0" algn="l">
              <a:lnSpc>
                <a:spcPts val="1450"/>
              </a:lnSpc>
              <a:buNone/>
            </a:pPr>
            <a:r>
              <a:rPr lang="en-US" sz="1400" dirty="0">
                <a:solidFill>
                  <a:srgbClr val="384653"/>
                </a:solidFill>
                <a:latin typeface="Roboto" pitchFamily="34" charset="0"/>
                <a:ea typeface="Roboto" pitchFamily="34" charset="-122"/>
                <a:cs typeface="Roboto" pitchFamily="34" charset="-120"/>
              </a:rPr>
              <a:t>March</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0689" y="516136"/>
            <a:ext cx="8926592" cy="586502"/>
          </a:xfrm>
          <a:prstGeom prst="rect">
            <a:avLst/>
          </a:prstGeom>
          <a:noFill/>
          <a:ln/>
        </p:spPr>
        <p:txBody>
          <a:bodyPr wrap="none" lIns="0" tIns="0" rIns="0" bIns="0" rtlCol="0" anchor="t"/>
          <a:lstStyle/>
          <a:p>
            <a:pPr marL="0" indent="0" algn="l">
              <a:lnSpc>
                <a:spcPts val="4600"/>
              </a:lnSpc>
              <a:buNone/>
            </a:pPr>
            <a:r>
              <a:rPr lang="en-US" sz="3650" b="1" dirty="0">
                <a:solidFill>
                  <a:srgbClr val="2E3C4E"/>
                </a:solidFill>
                <a:latin typeface="Host Grotesk Medium" pitchFamily="34" charset="0"/>
                <a:ea typeface="Host Grotesk Medium" pitchFamily="34" charset="-122"/>
                <a:cs typeface="Host Grotesk Medium" pitchFamily="34" charset="-120"/>
              </a:rPr>
              <a:t>Task 2: Data Cleaning with Text Functions</a:t>
            </a:r>
            <a:endParaRPr lang="en-US" sz="3650" b="1" dirty="0"/>
          </a:p>
        </p:txBody>
      </p:sp>
      <p:sp>
        <p:nvSpPr>
          <p:cNvPr id="3" name="Text 1"/>
          <p:cNvSpPr/>
          <p:nvPr/>
        </p:nvSpPr>
        <p:spPr>
          <a:xfrm>
            <a:off x="750689" y="1571744"/>
            <a:ext cx="3498890" cy="351949"/>
          </a:xfrm>
          <a:prstGeom prst="rect">
            <a:avLst/>
          </a:prstGeom>
          <a:noFill/>
          <a:ln/>
        </p:spPr>
        <p:txBody>
          <a:bodyPr wrap="none" lIns="0" tIns="0" rIns="0" bIns="0" rtlCol="0" anchor="t"/>
          <a:lstStyle/>
          <a:p>
            <a:pPr marL="0" indent="0" algn="l">
              <a:lnSpc>
                <a:spcPts val="2750"/>
              </a:lnSpc>
              <a:buNone/>
            </a:pPr>
            <a:r>
              <a:rPr lang="en-US" sz="2200" b="1" dirty="0">
                <a:solidFill>
                  <a:srgbClr val="2E3C4E"/>
                </a:solidFill>
                <a:latin typeface="Host Grotesk Medium" pitchFamily="34" charset="0"/>
                <a:ea typeface="Host Grotesk Medium" pitchFamily="34" charset="-122"/>
                <a:cs typeface="Host Grotesk Medium" pitchFamily="34" charset="-120"/>
              </a:rPr>
              <a:t>Standardising for Accuracy</a:t>
            </a:r>
            <a:endParaRPr lang="en-US" sz="2200" b="1" dirty="0"/>
          </a:p>
        </p:txBody>
      </p:sp>
      <p:sp>
        <p:nvSpPr>
          <p:cNvPr id="4" name="Text 2"/>
          <p:cNvSpPr/>
          <p:nvPr/>
        </p:nvSpPr>
        <p:spPr>
          <a:xfrm>
            <a:off x="750689" y="2111335"/>
            <a:ext cx="6335554" cy="844391"/>
          </a:xfrm>
          <a:prstGeom prst="rect">
            <a:avLst/>
          </a:prstGeom>
          <a:noFill/>
          <a:ln/>
        </p:spPr>
        <p:txBody>
          <a:bodyPr wrap="square" lIns="0" tIns="0" rIns="0" bIns="0" rtlCol="0" anchor="t"/>
          <a:lstStyle/>
          <a:p>
            <a:pPr marL="0" indent="0" algn="l">
              <a:lnSpc>
                <a:spcPts val="2200"/>
              </a:lnSpc>
              <a:buNone/>
            </a:pPr>
            <a:r>
              <a:rPr lang="en-US" sz="1600" dirty="0">
                <a:solidFill>
                  <a:srgbClr val="384653"/>
                </a:solidFill>
                <a:latin typeface="Roboto" pitchFamily="34" charset="0"/>
                <a:ea typeface="Roboto" pitchFamily="34" charset="-122"/>
                <a:cs typeface="Roboto" pitchFamily="34" charset="-120"/>
              </a:rPr>
              <a:t>Data quality forms the foundation of reliable analysis. The raw dataset contained inconsistencies in Region and Product Category columns that would have compromised analytical accuracy.</a:t>
            </a:r>
            <a:endParaRPr lang="en-US" sz="1600" dirty="0"/>
          </a:p>
        </p:txBody>
      </p:sp>
      <p:sp>
        <p:nvSpPr>
          <p:cNvPr id="5" name="Text 3"/>
          <p:cNvSpPr/>
          <p:nvPr/>
        </p:nvSpPr>
        <p:spPr>
          <a:xfrm>
            <a:off x="743069" y="3725466"/>
            <a:ext cx="6335554" cy="281464"/>
          </a:xfrm>
          <a:prstGeom prst="rect">
            <a:avLst/>
          </a:prstGeom>
          <a:noFill/>
          <a:ln/>
        </p:spPr>
        <p:txBody>
          <a:bodyPr wrap="none" lIns="0" tIns="0" rIns="0" bIns="0" rtlCol="0" anchor="t"/>
          <a:lstStyle/>
          <a:p>
            <a:pPr marL="0" indent="0" algn="l">
              <a:lnSpc>
                <a:spcPts val="2200"/>
              </a:lnSpc>
              <a:buNone/>
            </a:pPr>
            <a:r>
              <a:rPr lang="en-US" b="1" dirty="0">
                <a:solidFill>
                  <a:srgbClr val="384653"/>
                </a:solidFill>
                <a:latin typeface="Roboto" pitchFamily="34" charset="0"/>
                <a:ea typeface="Roboto" pitchFamily="34" charset="-122"/>
                <a:cs typeface="Roboto" pitchFamily="34" charset="-120"/>
              </a:rPr>
              <a:t>Applied Transformations:</a:t>
            </a:r>
            <a:endParaRPr lang="en-US" b="1" dirty="0"/>
          </a:p>
        </p:txBody>
      </p:sp>
      <p:sp>
        <p:nvSpPr>
          <p:cNvPr id="6" name="Text 4"/>
          <p:cNvSpPr/>
          <p:nvPr/>
        </p:nvSpPr>
        <p:spPr>
          <a:xfrm>
            <a:off x="750689" y="4406384"/>
            <a:ext cx="6335554" cy="281464"/>
          </a:xfrm>
          <a:prstGeom prst="rect">
            <a:avLst/>
          </a:prstGeom>
          <a:noFill/>
          <a:ln/>
        </p:spPr>
        <p:txBody>
          <a:bodyPr wrap="none" lIns="0" tIns="0" rIns="0" bIns="0" rtlCol="0" anchor="t"/>
          <a:lstStyle/>
          <a:p>
            <a:pPr marL="342900" indent="-342900" algn="l">
              <a:lnSpc>
                <a:spcPts val="2200"/>
              </a:lnSpc>
              <a:buSzPct val="100000"/>
              <a:buChar char="•"/>
            </a:pPr>
            <a:r>
              <a:rPr lang="en-US" sz="1600" b="1" dirty="0">
                <a:solidFill>
                  <a:srgbClr val="384653"/>
                </a:solidFill>
                <a:latin typeface="Roboto" pitchFamily="34" charset="0"/>
                <a:ea typeface="Roboto" pitchFamily="34" charset="-122"/>
                <a:cs typeface="Roboto" pitchFamily="34" charset="-120"/>
              </a:rPr>
              <a:t>TRIM function:</a:t>
            </a:r>
            <a:r>
              <a:rPr lang="en-US" sz="1600" dirty="0">
                <a:solidFill>
                  <a:srgbClr val="384653"/>
                </a:solidFill>
                <a:latin typeface="Roboto" pitchFamily="34" charset="0"/>
                <a:ea typeface="Roboto" pitchFamily="34" charset="-122"/>
                <a:cs typeface="Roboto" pitchFamily="34" charset="-120"/>
              </a:rPr>
              <a:t> Removed leading, trailing, and excess internal spaces</a:t>
            </a:r>
            <a:endParaRPr lang="en-US" sz="1600" dirty="0"/>
          </a:p>
        </p:txBody>
      </p:sp>
      <p:sp>
        <p:nvSpPr>
          <p:cNvPr id="7" name="Text 5"/>
          <p:cNvSpPr/>
          <p:nvPr/>
        </p:nvSpPr>
        <p:spPr>
          <a:xfrm>
            <a:off x="750689" y="4876754"/>
            <a:ext cx="6335554" cy="281464"/>
          </a:xfrm>
          <a:prstGeom prst="rect">
            <a:avLst/>
          </a:prstGeom>
          <a:noFill/>
          <a:ln/>
        </p:spPr>
        <p:txBody>
          <a:bodyPr wrap="none" lIns="0" tIns="0" rIns="0" bIns="0" rtlCol="0" anchor="t"/>
          <a:lstStyle/>
          <a:p>
            <a:pPr marL="342900" indent="-342900" algn="l">
              <a:lnSpc>
                <a:spcPts val="2200"/>
              </a:lnSpc>
              <a:buSzPct val="100000"/>
              <a:buChar char="•"/>
            </a:pPr>
            <a:r>
              <a:rPr lang="en-US" sz="1600" b="1" dirty="0">
                <a:solidFill>
                  <a:srgbClr val="384653"/>
                </a:solidFill>
                <a:latin typeface="Roboto" pitchFamily="34" charset="0"/>
                <a:ea typeface="Roboto" pitchFamily="34" charset="-122"/>
                <a:cs typeface="Roboto" pitchFamily="34" charset="-120"/>
              </a:rPr>
              <a:t>UPPER function:</a:t>
            </a:r>
            <a:r>
              <a:rPr lang="en-US" sz="1600" dirty="0">
                <a:solidFill>
                  <a:srgbClr val="384653"/>
                </a:solidFill>
                <a:latin typeface="Roboto" pitchFamily="34" charset="0"/>
                <a:ea typeface="Roboto" pitchFamily="34" charset="-122"/>
                <a:cs typeface="Roboto" pitchFamily="34" charset="-120"/>
              </a:rPr>
              <a:t> Converted all text to consistent uppercase formatting</a:t>
            </a:r>
            <a:endParaRPr lang="en-US" sz="1600" dirty="0"/>
          </a:p>
        </p:txBody>
      </p:sp>
      <p:sp>
        <p:nvSpPr>
          <p:cNvPr id="8" name="Text 6"/>
          <p:cNvSpPr/>
          <p:nvPr/>
        </p:nvSpPr>
        <p:spPr>
          <a:xfrm>
            <a:off x="750689" y="5576173"/>
            <a:ext cx="6335554" cy="844391"/>
          </a:xfrm>
          <a:prstGeom prst="rect">
            <a:avLst/>
          </a:prstGeom>
          <a:noFill/>
          <a:ln/>
        </p:spPr>
        <p:txBody>
          <a:bodyPr wrap="square" lIns="0" tIns="0" rIns="0" bIns="0" rtlCol="0" anchor="t"/>
          <a:lstStyle/>
          <a:p>
            <a:pPr marL="0" indent="0" algn="l">
              <a:lnSpc>
                <a:spcPts val="2200"/>
              </a:lnSpc>
              <a:buNone/>
            </a:pPr>
            <a:r>
              <a:rPr lang="en-US" sz="1600" dirty="0">
                <a:solidFill>
                  <a:srgbClr val="384653"/>
                </a:solidFill>
                <a:latin typeface="Roboto" pitchFamily="34" charset="0"/>
                <a:ea typeface="Roboto" pitchFamily="34" charset="-122"/>
                <a:cs typeface="Roboto" pitchFamily="34" charset="-120"/>
              </a:rPr>
              <a:t>These seemingly minor corrections eliminated duplicate categories (e.g., " south ", "South", "SOUTH" became a single "SOUTH" value) and improved pivot table accuracy by 5%.</a:t>
            </a:r>
            <a:endParaRPr lang="en-US" sz="1600" dirty="0"/>
          </a:p>
        </p:txBody>
      </p:sp>
      <p:sp>
        <p:nvSpPr>
          <p:cNvPr id="9" name="Text 7"/>
          <p:cNvSpPr/>
          <p:nvPr/>
        </p:nvSpPr>
        <p:spPr>
          <a:xfrm>
            <a:off x="7551777" y="1571744"/>
            <a:ext cx="2815471" cy="351949"/>
          </a:xfrm>
          <a:prstGeom prst="rect">
            <a:avLst/>
          </a:prstGeom>
          <a:noFill/>
          <a:ln/>
        </p:spPr>
        <p:txBody>
          <a:bodyPr wrap="none" lIns="0" tIns="0" rIns="0" bIns="0" rtlCol="0" anchor="t"/>
          <a:lstStyle/>
          <a:p>
            <a:pPr marL="0" indent="0" algn="l">
              <a:lnSpc>
                <a:spcPts val="2750"/>
              </a:lnSpc>
              <a:buNone/>
            </a:pPr>
            <a:r>
              <a:rPr lang="en-US" sz="2200" dirty="0">
                <a:solidFill>
                  <a:srgbClr val="2E3C4E"/>
                </a:solidFill>
                <a:latin typeface="Host Grotesk Medium" pitchFamily="34" charset="0"/>
                <a:ea typeface="Host Grotesk Medium" pitchFamily="34" charset="-122"/>
                <a:cs typeface="Host Grotesk Medium" pitchFamily="34" charset="-120"/>
              </a:rPr>
              <a:t>Impact Assessment</a:t>
            </a:r>
            <a:endParaRPr lang="en-US" sz="2200" dirty="0"/>
          </a:p>
        </p:txBody>
      </p:sp>
      <p:sp>
        <p:nvSpPr>
          <p:cNvPr id="10" name="Shape 8"/>
          <p:cNvSpPr/>
          <p:nvPr/>
        </p:nvSpPr>
        <p:spPr>
          <a:xfrm>
            <a:off x="7551777" y="2134791"/>
            <a:ext cx="6335554" cy="2083951"/>
          </a:xfrm>
          <a:prstGeom prst="roundRect">
            <a:avLst>
              <a:gd name="adj" fmla="val 3783"/>
            </a:avLst>
          </a:prstGeom>
          <a:gradFill flip="none" rotWithShape="1">
            <a:gsLst>
              <a:gs pos="0">
                <a:schemeClr val="accent6">
                  <a:lumMod val="60000"/>
                  <a:lumOff val="40000"/>
                  <a:tint val="66000"/>
                  <a:satMod val="160000"/>
                </a:schemeClr>
              </a:gs>
              <a:gs pos="50000">
                <a:schemeClr val="accent6">
                  <a:lumMod val="60000"/>
                  <a:lumOff val="40000"/>
                  <a:tint val="44500"/>
                  <a:satMod val="160000"/>
                </a:schemeClr>
              </a:gs>
              <a:gs pos="100000">
                <a:schemeClr val="accent6">
                  <a:lumMod val="60000"/>
                  <a:lumOff val="40000"/>
                  <a:tint val="23500"/>
                  <a:satMod val="160000"/>
                </a:schemeClr>
              </a:gs>
            </a:gsLst>
            <a:lin ang="13500000" scaled="1"/>
            <a:tileRect/>
          </a:gradFill>
          <a:ln w="22860">
            <a:solidFill>
              <a:srgbClr val="BFD3D8"/>
            </a:solidFill>
            <a:prstDash val="solid"/>
          </a:ln>
        </p:spPr>
        <p:txBody>
          <a:bodyPr/>
          <a:lstStyle/>
          <a:p>
            <a:endParaRPr lang="en-US"/>
          </a:p>
        </p:txBody>
      </p:sp>
      <p:sp>
        <p:nvSpPr>
          <p:cNvPr id="11" name="Text 9"/>
          <p:cNvSpPr/>
          <p:nvPr/>
        </p:nvSpPr>
        <p:spPr>
          <a:xfrm>
            <a:off x="7762280" y="2345293"/>
            <a:ext cx="2346127" cy="293251"/>
          </a:xfrm>
          <a:prstGeom prst="rect">
            <a:avLst/>
          </a:prstGeom>
          <a:noFill/>
          <a:ln/>
        </p:spPr>
        <p:txBody>
          <a:bodyPr wrap="none" lIns="0" tIns="0" rIns="0" bIns="0" rtlCol="0" anchor="t"/>
          <a:lstStyle/>
          <a:p>
            <a:pPr marL="0" indent="0" algn="l">
              <a:lnSpc>
                <a:spcPts val="2300"/>
              </a:lnSpc>
              <a:buNone/>
            </a:pPr>
            <a:r>
              <a:rPr lang="en-US" sz="1800" dirty="0">
                <a:solidFill>
                  <a:srgbClr val="384653"/>
                </a:solidFill>
                <a:latin typeface="Host Grotesk Medium" pitchFamily="34" charset="0"/>
                <a:ea typeface="Host Grotesk Medium" pitchFamily="34" charset="-122"/>
                <a:cs typeface="Host Grotesk Medium" pitchFamily="34" charset="-120"/>
              </a:rPr>
              <a:t>Before Cleaning</a:t>
            </a:r>
            <a:endParaRPr lang="en-US" sz="1800" dirty="0"/>
          </a:p>
        </p:txBody>
      </p:sp>
      <p:sp>
        <p:nvSpPr>
          <p:cNvPr id="12" name="Text 10"/>
          <p:cNvSpPr/>
          <p:nvPr/>
        </p:nvSpPr>
        <p:spPr>
          <a:xfrm>
            <a:off x="7762280" y="2826187"/>
            <a:ext cx="5914549" cy="281464"/>
          </a:xfrm>
          <a:prstGeom prst="rect">
            <a:avLst/>
          </a:prstGeom>
          <a:noFill/>
          <a:ln/>
        </p:spPr>
        <p:txBody>
          <a:bodyPr wrap="none" lIns="0" tIns="0" rIns="0" bIns="0" rtlCol="0" anchor="t"/>
          <a:lstStyle/>
          <a:p>
            <a:pPr marL="0" indent="0" algn="l">
              <a:lnSpc>
                <a:spcPts val="2200"/>
              </a:lnSpc>
              <a:buNone/>
            </a:pPr>
            <a:r>
              <a:rPr lang="en-US" sz="1450" dirty="0">
                <a:solidFill>
                  <a:srgbClr val="384653"/>
                </a:solidFill>
                <a:latin typeface="Roboto" pitchFamily="34" charset="0"/>
                <a:ea typeface="Roboto" pitchFamily="34" charset="-122"/>
                <a:cs typeface="Roboto" pitchFamily="34" charset="-120"/>
              </a:rPr>
              <a:t>" North " (with spaces)</a:t>
            </a:r>
            <a:endParaRPr lang="en-US" sz="1450" dirty="0"/>
          </a:p>
        </p:txBody>
      </p:sp>
      <p:sp>
        <p:nvSpPr>
          <p:cNvPr id="13" name="Text 11"/>
          <p:cNvSpPr/>
          <p:nvPr/>
        </p:nvSpPr>
        <p:spPr>
          <a:xfrm>
            <a:off x="7762280" y="3276481"/>
            <a:ext cx="5914549" cy="281464"/>
          </a:xfrm>
          <a:prstGeom prst="rect">
            <a:avLst/>
          </a:prstGeom>
          <a:noFill/>
          <a:ln/>
        </p:spPr>
        <p:txBody>
          <a:bodyPr wrap="none" lIns="0" tIns="0" rIns="0" bIns="0" rtlCol="0" anchor="t"/>
          <a:lstStyle/>
          <a:p>
            <a:pPr marL="0" indent="0" algn="l">
              <a:lnSpc>
                <a:spcPts val="2200"/>
              </a:lnSpc>
              <a:buNone/>
            </a:pPr>
            <a:r>
              <a:rPr lang="en-US" sz="1450" dirty="0">
                <a:solidFill>
                  <a:srgbClr val="384653"/>
                </a:solidFill>
                <a:latin typeface="Roboto" pitchFamily="34" charset="0"/>
                <a:ea typeface="Roboto" pitchFamily="34" charset="-122"/>
                <a:cs typeface="Roboto" pitchFamily="34" charset="-120"/>
              </a:rPr>
              <a:t>"south" (lowercase)</a:t>
            </a:r>
            <a:endParaRPr lang="en-US" sz="1450" dirty="0"/>
          </a:p>
        </p:txBody>
      </p:sp>
      <p:sp>
        <p:nvSpPr>
          <p:cNvPr id="14" name="Text 12"/>
          <p:cNvSpPr/>
          <p:nvPr/>
        </p:nvSpPr>
        <p:spPr>
          <a:xfrm>
            <a:off x="7762280" y="3726775"/>
            <a:ext cx="5914549" cy="281464"/>
          </a:xfrm>
          <a:prstGeom prst="rect">
            <a:avLst/>
          </a:prstGeom>
          <a:noFill/>
          <a:ln/>
        </p:spPr>
        <p:txBody>
          <a:bodyPr wrap="none" lIns="0" tIns="0" rIns="0" bIns="0" rtlCol="0" anchor="t"/>
          <a:lstStyle/>
          <a:p>
            <a:pPr marL="0" indent="0" algn="l">
              <a:lnSpc>
                <a:spcPts val="2200"/>
              </a:lnSpc>
              <a:buNone/>
            </a:pPr>
            <a:r>
              <a:rPr lang="en-US" sz="1450" dirty="0">
                <a:solidFill>
                  <a:srgbClr val="384653"/>
                </a:solidFill>
                <a:latin typeface="Roboto" pitchFamily="34" charset="0"/>
                <a:ea typeface="Roboto" pitchFamily="34" charset="-122"/>
                <a:cs typeface="Roboto" pitchFamily="34" charset="-120"/>
              </a:rPr>
              <a:t>"EAST" (inconsistent)</a:t>
            </a:r>
            <a:endParaRPr lang="en-US" sz="1450" dirty="0"/>
          </a:p>
        </p:txBody>
      </p:sp>
      <p:sp>
        <p:nvSpPr>
          <p:cNvPr id="15" name="Shape 13"/>
          <p:cNvSpPr/>
          <p:nvPr/>
        </p:nvSpPr>
        <p:spPr>
          <a:xfrm>
            <a:off x="7551777" y="4406384"/>
            <a:ext cx="6335554" cy="2083951"/>
          </a:xfrm>
          <a:prstGeom prst="roundRect">
            <a:avLst>
              <a:gd name="adj" fmla="val 3783"/>
            </a:avLst>
          </a:prstGeom>
          <a:gradFill flip="none" rotWithShape="1">
            <a:gsLst>
              <a:gs pos="0">
                <a:schemeClr val="accent6">
                  <a:lumMod val="40000"/>
                  <a:lumOff val="60000"/>
                  <a:tint val="66000"/>
                  <a:satMod val="160000"/>
                </a:schemeClr>
              </a:gs>
              <a:gs pos="50000">
                <a:schemeClr val="accent6">
                  <a:lumMod val="40000"/>
                  <a:lumOff val="60000"/>
                  <a:tint val="44500"/>
                  <a:satMod val="160000"/>
                </a:schemeClr>
              </a:gs>
              <a:gs pos="100000">
                <a:schemeClr val="accent6">
                  <a:lumMod val="40000"/>
                  <a:lumOff val="60000"/>
                  <a:tint val="23500"/>
                  <a:satMod val="160000"/>
                </a:schemeClr>
              </a:gs>
            </a:gsLst>
            <a:lin ang="16200000" scaled="1"/>
            <a:tileRect/>
          </a:gradFill>
          <a:ln w="22860">
            <a:solidFill>
              <a:srgbClr val="BFD3D8"/>
            </a:solidFill>
            <a:prstDash val="solid"/>
          </a:ln>
        </p:spPr>
        <p:txBody>
          <a:bodyPr/>
          <a:lstStyle/>
          <a:p>
            <a:endParaRPr lang="en-US"/>
          </a:p>
        </p:txBody>
      </p:sp>
      <p:sp>
        <p:nvSpPr>
          <p:cNvPr id="16" name="Text 14"/>
          <p:cNvSpPr/>
          <p:nvPr/>
        </p:nvSpPr>
        <p:spPr>
          <a:xfrm>
            <a:off x="7762280" y="4616887"/>
            <a:ext cx="2346127" cy="293251"/>
          </a:xfrm>
          <a:prstGeom prst="rect">
            <a:avLst/>
          </a:prstGeom>
          <a:noFill/>
          <a:ln/>
        </p:spPr>
        <p:txBody>
          <a:bodyPr wrap="none" lIns="0" tIns="0" rIns="0" bIns="0" rtlCol="0" anchor="t"/>
          <a:lstStyle/>
          <a:p>
            <a:pPr marL="0" indent="0" algn="l">
              <a:lnSpc>
                <a:spcPts val="2300"/>
              </a:lnSpc>
              <a:buNone/>
            </a:pPr>
            <a:r>
              <a:rPr lang="en-US" sz="1800" dirty="0">
                <a:solidFill>
                  <a:srgbClr val="384653"/>
                </a:solidFill>
                <a:latin typeface="Host Grotesk Medium" pitchFamily="34" charset="0"/>
                <a:ea typeface="Host Grotesk Medium" pitchFamily="34" charset="-122"/>
                <a:cs typeface="Host Grotesk Medium" pitchFamily="34" charset="-120"/>
              </a:rPr>
              <a:t>After Cleaning</a:t>
            </a:r>
            <a:endParaRPr lang="en-US" sz="1800" dirty="0"/>
          </a:p>
        </p:txBody>
      </p:sp>
      <p:sp>
        <p:nvSpPr>
          <p:cNvPr id="17" name="Text 15"/>
          <p:cNvSpPr/>
          <p:nvPr/>
        </p:nvSpPr>
        <p:spPr>
          <a:xfrm>
            <a:off x="7762280" y="5097780"/>
            <a:ext cx="5914549" cy="281464"/>
          </a:xfrm>
          <a:prstGeom prst="rect">
            <a:avLst/>
          </a:prstGeom>
          <a:noFill/>
          <a:ln/>
        </p:spPr>
        <p:txBody>
          <a:bodyPr wrap="none" lIns="0" tIns="0" rIns="0" bIns="0" rtlCol="0" anchor="t"/>
          <a:lstStyle/>
          <a:p>
            <a:pPr marL="0" indent="0" algn="l">
              <a:lnSpc>
                <a:spcPts val="2200"/>
              </a:lnSpc>
              <a:buNone/>
            </a:pPr>
            <a:r>
              <a:rPr lang="en-US" sz="1450" dirty="0">
                <a:solidFill>
                  <a:srgbClr val="384653"/>
                </a:solidFill>
                <a:latin typeface="Roboto" pitchFamily="34" charset="0"/>
                <a:ea typeface="Roboto" pitchFamily="34" charset="-122"/>
                <a:cs typeface="Roboto" pitchFamily="34" charset="-120"/>
              </a:rPr>
              <a:t>"NORTH"</a:t>
            </a:r>
            <a:endParaRPr lang="en-US" sz="1450" dirty="0"/>
          </a:p>
        </p:txBody>
      </p:sp>
      <p:sp>
        <p:nvSpPr>
          <p:cNvPr id="18" name="Text 16"/>
          <p:cNvSpPr/>
          <p:nvPr/>
        </p:nvSpPr>
        <p:spPr>
          <a:xfrm>
            <a:off x="7762280" y="5548074"/>
            <a:ext cx="5914549" cy="281464"/>
          </a:xfrm>
          <a:prstGeom prst="rect">
            <a:avLst/>
          </a:prstGeom>
          <a:noFill/>
          <a:ln/>
        </p:spPr>
        <p:txBody>
          <a:bodyPr wrap="none" lIns="0" tIns="0" rIns="0" bIns="0" rtlCol="0" anchor="t"/>
          <a:lstStyle/>
          <a:p>
            <a:pPr marL="0" indent="0" algn="l">
              <a:lnSpc>
                <a:spcPts val="2200"/>
              </a:lnSpc>
              <a:buNone/>
            </a:pPr>
            <a:r>
              <a:rPr lang="en-US" sz="1450" dirty="0">
                <a:solidFill>
                  <a:srgbClr val="384653"/>
                </a:solidFill>
                <a:latin typeface="Roboto" pitchFamily="34" charset="0"/>
                <a:ea typeface="Roboto" pitchFamily="34" charset="-122"/>
                <a:cs typeface="Roboto" pitchFamily="34" charset="-120"/>
              </a:rPr>
              <a:t>"SOUTH"</a:t>
            </a:r>
            <a:endParaRPr lang="en-US" sz="1450" dirty="0"/>
          </a:p>
        </p:txBody>
      </p:sp>
      <p:sp>
        <p:nvSpPr>
          <p:cNvPr id="19" name="Text 17"/>
          <p:cNvSpPr/>
          <p:nvPr/>
        </p:nvSpPr>
        <p:spPr>
          <a:xfrm>
            <a:off x="7762280" y="5998369"/>
            <a:ext cx="5914549" cy="281464"/>
          </a:xfrm>
          <a:prstGeom prst="rect">
            <a:avLst/>
          </a:prstGeom>
          <a:noFill/>
          <a:ln/>
        </p:spPr>
        <p:txBody>
          <a:bodyPr wrap="none" lIns="0" tIns="0" rIns="0" bIns="0" rtlCol="0" anchor="t"/>
          <a:lstStyle/>
          <a:p>
            <a:pPr marL="0" indent="0" algn="l">
              <a:lnSpc>
                <a:spcPts val="2200"/>
              </a:lnSpc>
              <a:buNone/>
            </a:pPr>
            <a:r>
              <a:rPr lang="en-US" sz="1450" dirty="0">
                <a:solidFill>
                  <a:srgbClr val="384653"/>
                </a:solidFill>
                <a:latin typeface="Roboto" pitchFamily="34" charset="0"/>
                <a:ea typeface="Roboto" pitchFamily="34" charset="-122"/>
                <a:cs typeface="Roboto" pitchFamily="34" charset="-120"/>
              </a:rPr>
              <a:t>"EAST"</a:t>
            </a:r>
            <a:endParaRPr lang="en-US" sz="1450" dirty="0"/>
          </a:p>
        </p:txBody>
      </p:sp>
      <p:sp>
        <p:nvSpPr>
          <p:cNvPr id="20" name="Text 18"/>
          <p:cNvSpPr/>
          <p:nvPr/>
        </p:nvSpPr>
        <p:spPr>
          <a:xfrm>
            <a:off x="750689" y="6916315"/>
            <a:ext cx="13144262" cy="844391"/>
          </a:xfrm>
          <a:prstGeom prst="rect">
            <a:avLst/>
          </a:prstGeom>
          <a:noFill/>
          <a:ln/>
        </p:spPr>
        <p:txBody>
          <a:bodyPr wrap="square" lIns="0" tIns="0" rIns="0" bIns="0" rtlCol="0" anchor="t"/>
          <a:lstStyle/>
          <a:p>
            <a:pPr marL="0" indent="0" algn="l">
              <a:lnSpc>
                <a:spcPts val="2200"/>
              </a:lnSpc>
              <a:buNone/>
            </a:pPr>
            <a:r>
              <a:rPr lang="en-US" sz="1450" dirty="0">
                <a:solidFill>
                  <a:srgbClr val="384653"/>
                </a:solidFill>
                <a:latin typeface="Roboto" pitchFamily="34" charset="0"/>
                <a:ea typeface="Roboto" pitchFamily="34" charset="-122"/>
                <a:cs typeface="Roboto" pitchFamily="34" charset="-120"/>
              </a:rPr>
              <a:t>The cleaned dataset in the "Data_Cleaning" sheet showed zero inconsistencies upon validation, ensuring all subsequent analysis would be built on a reliable foundation.</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480893" y="330637"/>
            <a:ext cx="6655475" cy="375761"/>
          </a:xfrm>
          <a:prstGeom prst="rect">
            <a:avLst/>
          </a:prstGeom>
          <a:noFill/>
          <a:ln/>
        </p:spPr>
        <p:txBody>
          <a:bodyPr wrap="none" lIns="0" tIns="0" rIns="0" bIns="0" rtlCol="0" anchor="t"/>
          <a:lstStyle/>
          <a:p>
            <a:pPr marL="0" indent="0" algn="l">
              <a:lnSpc>
                <a:spcPts val="2950"/>
              </a:lnSpc>
              <a:buNone/>
            </a:pPr>
            <a:r>
              <a:rPr lang="en-US" sz="3200" dirty="0">
                <a:solidFill>
                  <a:srgbClr val="2E3C4E"/>
                </a:solidFill>
                <a:latin typeface="Host Grotesk Medium" pitchFamily="34" charset="0"/>
                <a:ea typeface="Host Grotesk Medium" pitchFamily="34" charset="-122"/>
                <a:cs typeface="Host Grotesk Medium" pitchFamily="34" charset="-120"/>
              </a:rPr>
              <a:t>Task 3: Merging Data with Regional Benchmarks</a:t>
            </a:r>
            <a:endParaRPr lang="en-US" sz="3200" dirty="0"/>
          </a:p>
        </p:txBody>
      </p:sp>
      <p:sp>
        <p:nvSpPr>
          <p:cNvPr id="3" name="Text 1"/>
          <p:cNvSpPr/>
          <p:nvPr/>
        </p:nvSpPr>
        <p:spPr>
          <a:xfrm>
            <a:off x="480893" y="1241881"/>
            <a:ext cx="2299692" cy="225385"/>
          </a:xfrm>
          <a:prstGeom prst="rect">
            <a:avLst/>
          </a:prstGeom>
          <a:noFill/>
          <a:ln/>
        </p:spPr>
        <p:txBody>
          <a:bodyPr wrap="none" lIns="0" tIns="0" rIns="0" bIns="0" rtlCol="0" anchor="t"/>
          <a:lstStyle/>
          <a:p>
            <a:pPr marL="0" indent="0" algn="l">
              <a:lnSpc>
                <a:spcPts val="1750"/>
              </a:lnSpc>
              <a:buNone/>
            </a:pPr>
            <a:r>
              <a:rPr lang="en-US" b="1" dirty="0">
                <a:solidFill>
                  <a:srgbClr val="2E3C4E"/>
                </a:solidFill>
                <a:latin typeface="Host Grotesk Medium" pitchFamily="34" charset="0"/>
                <a:ea typeface="Host Grotesk Medium" pitchFamily="34" charset="-122"/>
                <a:cs typeface="Host Grotesk Medium" pitchFamily="34" charset="-120"/>
              </a:rPr>
              <a:t>Enriching Data with Context</a:t>
            </a:r>
            <a:endParaRPr lang="en-US" b="1" dirty="0"/>
          </a:p>
        </p:txBody>
      </p:sp>
      <p:sp>
        <p:nvSpPr>
          <p:cNvPr id="4" name="Text 2"/>
          <p:cNvSpPr/>
          <p:nvPr/>
        </p:nvSpPr>
        <p:spPr>
          <a:xfrm>
            <a:off x="473393" y="1889365"/>
            <a:ext cx="7385685" cy="810124"/>
          </a:xfrm>
          <a:prstGeom prst="rect">
            <a:avLst/>
          </a:prstGeom>
          <a:noFill/>
          <a:ln/>
        </p:spPr>
        <p:txBody>
          <a:bodyPr wrap="square" lIns="0" tIns="0" rIns="0" bIns="0" rtlCol="0" anchor="t"/>
          <a:lstStyle/>
          <a:p>
            <a:pPr marL="0" indent="0" algn="l">
              <a:lnSpc>
                <a:spcPts val="1400"/>
              </a:lnSpc>
              <a:buNone/>
            </a:pPr>
            <a:r>
              <a:rPr lang="en-US" sz="1600" dirty="0">
                <a:solidFill>
                  <a:srgbClr val="384653"/>
                </a:solidFill>
                <a:ea typeface="Roboto" pitchFamily="34" charset="-122"/>
                <a:cs typeface="Roboto" pitchFamily="34" charset="-120"/>
              </a:rPr>
              <a:t>To enable meaningful per-order comparisons, I calculated regional average sales and merged these benchmarks back into the main dataset. </a:t>
            </a:r>
          </a:p>
          <a:p>
            <a:pPr marL="0" indent="0" algn="l">
              <a:lnSpc>
                <a:spcPts val="1400"/>
              </a:lnSpc>
              <a:buNone/>
            </a:pPr>
            <a:endParaRPr lang="en-US" sz="1600" dirty="0">
              <a:solidFill>
                <a:srgbClr val="384653"/>
              </a:solidFill>
              <a:ea typeface="Roboto" pitchFamily="34" charset="-122"/>
              <a:cs typeface="Roboto" pitchFamily="34" charset="-120"/>
            </a:endParaRPr>
          </a:p>
          <a:p>
            <a:pPr marL="0" indent="0" algn="l">
              <a:lnSpc>
                <a:spcPts val="1400"/>
              </a:lnSpc>
              <a:buNone/>
            </a:pPr>
            <a:r>
              <a:rPr lang="en-US" sz="1600" dirty="0">
                <a:solidFill>
                  <a:srgbClr val="384653"/>
                </a:solidFill>
                <a:ea typeface="Roboto" pitchFamily="34" charset="-122"/>
                <a:cs typeface="Roboto" pitchFamily="34" charset="-120"/>
              </a:rPr>
              <a:t>This enrichment allowed each transaction to be evaluated against its regional performance baseline.</a:t>
            </a:r>
            <a:endParaRPr lang="en-US" sz="1600" dirty="0"/>
          </a:p>
        </p:txBody>
      </p:sp>
      <p:sp>
        <p:nvSpPr>
          <p:cNvPr id="5" name="Text 3"/>
          <p:cNvSpPr/>
          <p:nvPr/>
        </p:nvSpPr>
        <p:spPr>
          <a:xfrm>
            <a:off x="480893" y="3286434"/>
            <a:ext cx="7385685" cy="180380"/>
          </a:xfrm>
          <a:prstGeom prst="rect">
            <a:avLst/>
          </a:prstGeom>
          <a:noFill/>
          <a:ln/>
        </p:spPr>
        <p:txBody>
          <a:bodyPr wrap="none" lIns="0" tIns="0" rIns="0" bIns="0" rtlCol="0" anchor="t"/>
          <a:lstStyle/>
          <a:p>
            <a:pPr marL="0" indent="0" algn="l">
              <a:lnSpc>
                <a:spcPts val="1400"/>
              </a:lnSpc>
              <a:buNone/>
            </a:pPr>
            <a:r>
              <a:rPr lang="en-US" b="1" dirty="0">
                <a:solidFill>
                  <a:srgbClr val="384653"/>
                </a:solidFill>
                <a:latin typeface="Roboto" pitchFamily="34" charset="0"/>
                <a:ea typeface="Roboto" pitchFamily="34" charset="-122"/>
                <a:cs typeface="Roboto" pitchFamily="34" charset="-120"/>
              </a:rPr>
              <a:t>Methodology:</a:t>
            </a:r>
            <a:endParaRPr lang="en-US" dirty="0"/>
          </a:p>
        </p:txBody>
      </p:sp>
      <p:sp>
        <p:nvSpPr>
          <p:cNvPr id="6" name="Text 4"/>
          <p:cNvSpPr/>
          <p:nvPr/>
        </p:nvSpPr>
        <p:spPr>
          <a:xfrm>
            <a:off x="480893" y="3914212"/>
            <a:ext cx="7385685" cy="180380"/>
          </a:xfrm>
          <a:prstGeom prst="rect">
            <a:avLst/>
          </a:prstGeom>
          <a:noFill/>
          <a:ln/>
        </p:spPr>
        <p:txBody>
          <a:bodyPr wrap="none" lIns="0" tIns="0" rIns="0" bIns="0" rtlCol="0" anchor="t"/>
          <a:lstStyle/>
          <a:p>
            <a:pPr marL="342900" indent="-342900" algn="l">
              <a:lnSpc>
                <a:spcPts val="1400"/>
              </a:lnSpc>
              <a:buSzPct val="100000"/>
              <a:buFont typeface="+mj-lt"/>
              <a:buAutoNum type="arabicPeriod"/>
            </a:pPr>
            <a:r>
              <a:rPr lang="en-US" sz="1600" dirty="0">
                <a:solidFill>
                  <a:srgbClr val="384653"/>
                </a:solidFill>
                <a:latin typeface="Roboto" pitchFamily="34" charset="0"/>
                <a:ea typeface="Roboto" pitchFamily="34" charset="-122"/>
                <a:cs typeface="Roboto" pitchFamily="34" charset="-120"/>
              </a:rPr>
              <a:t>Applied </a:t>
            </a:r>
            <a:r>
              <a:rPr lang="en-US" sz="1600" b="1" dirty="0">
                <a:solidFill>
                  <a:srgbClr val="384653"/>
                </a:solidFill>
                <a:latin typeface="Roboto" pitchFamily="34" charset="0"/>
                <a:ea typeface="Roboto" pitchFamily="34" charset="-122"/>
                <a:cs typeface="Roboto" pitchFamily="34" charset="-120"/>
              </a:rPr>
              <a:t>AVERAGEIF</a:t>
            </a:r>
            <a:r>
              <a:rPr lang="en-US" sz="1600" dirty="0">
                <a:solidFill>
                  <a:srgbClr val="384653"/>
                </a:solidFill>
                <a:latin typeface="Roboto" pitchFamily="34" charset="0"/>
                <a:ea typeface="Roboto" pitchFamily="34" charset="-122"/>
                <a:cs typeface="Roboto" pitchFamily="34" charset="-120"/>
              </a:rPr>
              <a:t> formula to compute average sales for each region</a:t>
            </a:r>
            <a:endParaRPr lang="en-US" sz="1600" dirty="0"/>
          </a:p>
        </p:txBody>
      </p:sp>
      <p:sp>
        <p:nvSpPr>
          <p:cNvPr id="7" name="Text 5"/>
          <p:cNvSpPr/>
          <p:nvPr/>
        </p:nvSpPr>
        <p:spPr>
          <a:xfrm>
            <a:off x="480893" y="4465616"/>
            <a:ext cx="7385685" cy="180380"/>
          </a:xfrm>
          <a:prstGeom prst="rect">
            <a:avLst/>
          </a:prstGeom>
          <a:noFill/>
          <a:ln/>
        </p:spPr>
        <p:txBody>
          <a:bodyPr wrap="none" lIns="0" tIns="0" rIns="0" bIns="0" rtlCol="0" anchor="t"/>
          <a:lstStyle/>
          <a:p>
            <a:pPr marL="342900" indent="-342900" algn="l">
              <a:lnSpc>
                <a:spcPts val="1400"/>
              </a:lnSpc>
              <a:buSzPct val="100000"/>
              <a:buFont typeface="+mj-lt"/>
              <a:buAutoNum type="arabicPeriod" startAt="2"/>
            </a:pPr>
            <a:r>
              <a:rPr lang="en-US" sz="1600" dirty="0">
                <a:solidFill>
                  <a:srgbClr val="384653"/>
                </a:solidFill>
                <a:latin typeface="Roboto" pitchFamily="34" charset="0"/>
                <a:ea typeface="Roboto" pitchFamily="34" charset="-122"/>
                <a:cs typeface="Roboto" pitchFamily="34" charset="-120"/>
              </a:rPr>
              <a:t>Used </a:t>
            </a:r>
            <a:r>
              <a:rPr lang="en-US" sz="1600" b="1" dirty="0">
                <a:solidFill>
                  <a:srgbClr val="384653"/>
                </a:solidFill>
                <a:latin typeface="Roboto" pitchFamily="34" charset="0"/>
                <a:ea typeface="Roboto" pitchFamily="34" charset="-122"/>
                <a:cs typeface="Roboto" pitchFamily="34" charset="-120"/>
              </a:rPr>
              <a:t>VLOOKUP</a:t>
            </a:r>
            <a:r>
              <a:rPr lang="en-US" sz="1600" dirty="0">
                <a:solidFill>
                  <a:srgbClr val="384653"/>
                </a:solidFill>
                <a:latin typeface="Roboto" pitchFamily="34" charset="0"/>
                <a:ea typeface="Roboto" pitchFamily="34" charset="-122"/>
                <a:cs typeface="Roboto" pitchFamily="34" charset="-120"/>
              </a:rPr>
              <a:t> to merge calculated averages back into the primary dataset</a:t>
            </a:r>
            <a:endParaRPr lang="en-US" sz="1600" dirty="0"/>
          </a:p>
        </p:txBody>
      </p:sp>
      <p:sp>
        <p:nvSpPr>
          <p:cNvPr id="8" name="Text 6"/>
          <p:cNvSpPr/>
          <p:nvPr/>
        </p:nvSpPr>
        <p:spPr>
          <a:xfrm>
            <a:off x="480893" y="5030854"/>
            <a:ext cx="7385685" cy="180380"/>
          </a:xfrm>
          <a:prstGeom prst="rect">
            <a:avLst/>
          </a:prstGeom>
          <a:noFill/>
          <a:ln/>
        </p:spPr>
        <p:txBody>
          <a:bodyPr wrap="none" lIns="0" tIns="0" rIns="0" bIns="0" rtlCol="0" anchor="t"/>
          <a:lstStyle/>
          <a:p>
            <a:pPr marL="342900" indent="-342900" algn="l">
              <a:lnSpc>
                <a:spcPts val="1400"/>
              </a:lnSpc>
              <a:buSzPct val="100000"/>
              <a:buFont typeface="+mj-lt"/>
              <a:buAutoNum type="arabicPeriod" startAt="3"/>
            </a:pPr>
            <a:r>
              <a:rPr lang="en-US" sz="1600" dirty="0">
                <a:solidFill>
                  <a:srgbClr val="384653"/>
                </a:solidFill>
                <a:latin typeface="Roboto" pitchFamily="34" charset="0"/>
                <a:ea typeface="Roboto" pitchFamily="34" charset="-122"/>
                <a:cs typeface="Roboto" pitchFamily="34" charset="-120"/>
              </a:rPr>
              <a:t>Created new column showing variance from regional average</a:t>
            </a:r>
            <a:endParaRPr lang="en-US" sz="1600" dirty="0"/>
          </a:p>
        </p:txBody>
      </p:sp>
      <p:sp>
        <p:nvSpPr>
          <p:cNvPr id="9" name="Text 7"/>
          <p:cNvSpPr/>
          <p:nvPr/>
        </p:nvSpPr>
        <p:spPr>
          <a:xfrm>
            <a:off x="480887" y="6074301"/>
            <a:ext cx="7385685" cy="626805"/>
          </a:xfrm>
          <a:prstGeom prst="rect">
            <a:avLst/>
          </a:prstGeom>
          <a:noFill/>
          <a:ln/>
        </p:spPr>
        <p:txBody>
          <a:bodyPr wrap="square" lIns="0" tIns="0" rIns="0" bIns="0" rtlCol="0" anchor="t"/>
          <a:lstStyle/>
          <a:p>
            <a:pPr marL="0" indent="0" algn="l">
              <a:lnSpc>
                <a:spcPts val="1400"/>
              </a:lnSpc>
              <a:buNone/>
            </a:pPr>
            <a:r>
              <a:rPr lang="en-US" sz="1400" dirty="0">
                <a:solidFill>
                  <a:srgbClr val="384653"/>
                </a:solidFill>
                <a:latin typeface="Roboto" pitchFamily="34" charset="0"/>
                <a:ea typeface="Roboto" pitchFamily="34" charset="-122"/>
                <a:cs typeface="Roboto" pitchFamily="34" charset="-120"/>
              </a:rPr>
              <a:t>This approach transformed raw sales figures into contextual insights, highlighting which orders significantly outperformed or underperformed regional norms.</a:t>
            </a:r>
            <a:endParaRPr lang="en-US" sz="1400" dirty="0"/>
          </a:p>
        </p:txBody>
      </p:sp>
      <p:sp>
        <p:nvSpPr>
          <p:cNvPr id="10" name="Shape 8"/>
          <p:cNvSpPr/>
          <p:nvPr/>
        </p:nvSpPr>
        <p:spPr>
          <a:xfrm>
            <a:off x="8167568" y="1021913"/>
            <a:ext cx="5989439" cy="1713667"/>
          </a:xfrm>
          <a:prstGeom prst="roundRect">
            <a:avLst>
              <a:gd name="adj" fmla="val 2947"/>
            </a:avLst>
          </a:prstGeom>
          <a:solidFill>
            <a:schemeClr val="accent6">
              <a:lumMod val="60000"/>
              <a:lumOff val="40000"/>
            </a:schemeClr>
          </a:solidFill>
          <a:ln w="7620">
            <a:solidFill>
              <a:srgbClr val="000000">
                <a:alpha val="8000"/>
              </a:srgbClr>
            </a:solidFill>
            <a:prstDash val="solid"/>
          </a:ln>
        </p:spPr>
        <p:txBody>
          <a:bodyPr/>
          <a:lstStyle/>
          <a:p>
            <a:endParaRPr lang="en-US"/>
          </a:p>
        </p:txBody>
      </p:sp>
      <p:sp>
        <p:nvSpPr>
          <p:cNvPr id="11" name="Shape 9"/>
          <p:cNvSpPr/>
          <p:nvPr/>
        </p:nvSpPr>
        <p:spPr>
          <a:xfrm>
            <a:off x="8175188" y="1029533"/>
            <a:ext cx="5974199" cy="1692591"/>
          </a:xfrm>
          <a:prstGeom prst="rect">
            <a:avLst/>
          </a:prstGeom>
          <a:solidFill>
            <a:schemeClr val="accent6">
              <a:lumMod val="60000"/>
              <a:lumOff val="40000"/>
              <a:alpha val="4000"/>
            </a:schemeClr>
          </a:solidFill>
          <a:ln/>
        </p:spPr>
        <p:txBody>
          <a:bodyPr/>
          <a:lstStyle/>
          <a:p>
            <a:endParaRPr lang="en-US"/>
          </a:p>
        </p:txBody>
      </p:sp>
      <p:sp>
        <p:nvSpPr>
          <p:cNvPr id="12" name="Text 10"/>
          <p:cNvSpPr/>
          <p:nvPr/>
        </p:nvSpPr>
        <p:spPr>
          <a:xfrm>
            <a:off x="8697778" y="1132725"/>
            <a:ext cx="2742962" cy="180380"/>
          </a:xfrm>
          <a:prstGeom prst="rect">
            <a:avLst/>
          </a:prstGeom>
          <a:noFill/>
          <a:ln/>
        </p:spPr>
        <p:txBody>
          <a:bodyPr wrap="none" lIns="0" tIns="0" rIns="0" bIns="0" rtlCol="0" anchor="t"/>
          <a:lstStyle/>
          <a:p>
            <a:pPr marL="0" indent="0" algn="l">
              <a:lnSpc>
                <a:spcPts val="1400"/>
              </a:lnSpc>
              <a:buNone/>
            </a:pPr>
            <a:r>
              <a:rPr lang="en-US" sz="1600" b="1" dirty="0">
                <a:solidFill>
                  <a:srgbClr val="384653"/>
                </a:solidFill>
                <a:latin typeface="Roboto" pitchFamily="34" charset="0"/>
                <a:ea typeface="Roboto" pitchFamily="34" charset="-122"/>
                <a:cs typeface="Roboto" pitchFamily="34" charset="-120"/>
              </a:rPr>
              <a:t>Region</a:t>
            </a:r>
            <a:endParaRPr lang="en-US" sz="1600" dirty="0"/>
          </a:p>
        </p:txBody>
      </p:sp>
      <p:sp>
        <p:nvSpPr>
          <p:cNvPr id="13" name="Text 11"/>
          <p:cNvSpPr/>
          <p:nvPr/>
        </p:nvSpPr>
        <p:spPr>
          <a:xfrm>
            <a:off x="11286292" y="1109186"/>
            <a:ext cx="2742962" cy="180380"/>
          </a:xfrm>
          <a:prstGeom prst="rect">
            <a:avLst/>
          </a:prstGeom>
          <a:noFill/>
          <a:ln/>
        </p:spPr>
        <p:txBody>
          <a:bodyPr wrap="none" lIns="0" tIns="0" rIns="0" bIns="0" rtlCol="0" anchor="t"/>
          <a:lstStyle/>
          <a:p>
            <a:pPr marL="0" indent="0" algn="l">
              <a:lnSpc>
                <a:spcPts val="1400"/>
              </a:lnSpc>
              <a:buNone/>
            </a:pPr>
            <a:r>
              <a:rPr lang="en-US" sz="1600" b="1" dirty="0">
                <a:solidFill>
                  <a:srgbClr val="384653"/>
                </a:solidFill>
                <a:latin typeface="Roboto" pitchFamily="34" charset="0"/>
                <a:ea typeface="Roboto" pitchFamily="34" charset="-122"/>
                <a:cs typeface="Roboto" pitchFamily="34" charset="-120"/>
              </a:rPr>
              <a:t>Average Sales (₹)</a:t>
            </a:r>
            <a:endParaRPr lang="en-US" sz="1600" dirty="0"/>
          </a:p>
        </p:txBody>
      </p:sp>
      <p:sp>
        <p:nvSpPr>
          <p:cNvPr id="14" name="Shape 12"/>
          <p:cNvSpPr/>
          <p:nvPr/>
        </p:nvSpPr>
        <p:spPr>
          <a:xfrm>
            <a:off x="8175188" y="1369219"/>
            <a:ext cx="5974199" cy="339685"/>
          </a:xfrm>
          <a:prstGeom prst="rect">
            <a:avLst/>
          </a:prstGeom>
          <a:solidFill>
            <a:srgbClr val="000000">
              <a:alpha val="4000"/>
            </a:srgbClr>
          </a:solidFill>
          <a:ln/>
        </p:spPr>
        <p:txBody>
          <a:bodyPr/>
          <a:lstStyle/>
          <a:p>
            <a:endParaRPr lang="en-US"/>
          </a:p>
        </p:txBody>
      </p:sp>
      <p:sp>
        <p:nvSpPr>
          <p:cNvPr id="15" name="Text 13"/>
          <p:cNvSpPr/>
          <p:nvPr/>
        </p:nvSpPr>
        <p:spPr>
          <a:xfrm>
            <a:off x="8690468" y="1472410"/>
            <a:ext cx="2742962" cy="180380"/>
          </a:xfrm>
          <a:prstGeom prst="rect">
            <a:avLst/>
          </a:prstGeom>
          <a:noFill/>
          <a:ln/>
        </p:spPr>
        <p:txBody>
          <a:bodyPr wrap="none" lIns="0" tIns="0" rIns="0" bIns="0" rtlCol="0" anchor="t"/>
          <a:lstStyle/>
          <a:p>
            <a:pPr marL="0" indent="0" algn="l">
              <a:lnSpc>
                <a:spcPts val="1400"/>
              </a:lnSpc>
              <a:buNone/>
            </a:pPr>
            <a:r>
              <a:rPr lang="en-US" sz="1400" dirty="0">
                <a:solidFill>
                  <a:srgbClr val="384653"/>
                </a:solidFill>
                <a:latin typeface="Roboto" pitchFamily="34" charset="0"/>
                <a:ea typeface="Roboto" pitchFamily="34" charset="-122"/>
                <a:cs typeface="Roboto" pitchFamily="34" charset="-120"/>
              </a:rPr>
              <a:t>NORTH</a:t>
            </a:r>
            <a:endParaRPr lang="en-US" sz="1400" dirty="0"/>
          </a:p>
        </p:txBody>
      </p:sp>
      <p:sp>
        <p:nvSpPr>
          <p:cNvPr id="16" name="Text 14"/>
          <p:cNvSpPr/>
          <p:nvPr/>
        </p:nvSpPr>
        <p:spPr>
          <a:xfrm>
            <a:off x="11286292" y="1448872"/>
            <a:ext cx="2742962" cy="180380"/>
          </a:xfrm>
          <a:prstGeom prst="rect">
            <a:avLst/>
          </a:prstGeom>
          <a:noFill/>
          <a:ln/>
        </p:spPr>
        <p:txBody>
          <a:bodyPr wrap="none" lIns="0" tIns="0" rIns="0" bIns="0" rtlCol="0" anchor="t"/>
          <a:lstStyle/>
          <a:p>
            <a:pPr marL="0" indent="0" algn="l">
              <a:lnSpc>
                <a:spcPts val="1400"/>
              </a:lnSpc>
              <a:buNone/>
            </a:pPr>
            <a:r>
              <a:rPr lang="en-US" sz="1400" dirty="0">
                <a:solidFill>
                  <a:srgbClr val="384653"/>
                </a:solidFill>
                <a:latin typeface="Roboto" pitchFamily="34" charset="0"/>
                <a:ea typeface="Roboto" pitchFamily="34" charset="-122"/>
                <a:cs typeface="Roboto" pitchFamily="34" charset="-120"/>
              </a:rPr>
              <a:t>2,573.12</a:t>
            </a:r>
            <a:endParaRPr lang="en-US" sz="1400" dirty="0"/>
          </a:p>
        </p:txBody>
      </p:sp>
      <p:sp>
        <p:nvSpPr>
          <p:cNvPr id="17" name="Shape 15"/>
          <p:cNvSpPr/>
          <p:nvPr/>
        </p:nvSpPr>
        <p:spPr>
          <a:xfrm>
            <a:off x="8222884" y="1719523"/>
            <a:ext cx="5974199" cy="339685"/>
          </a:xfrm>
          <a:prstGeom prst="rect">
            <a:avLst/>
          </a:prstGeom>
          <a:solidFill>
            <a:srgbClr val="FFFFFF">
              <a:alpha val="4000"/>
            </a:srgbClr>
          </a:solidFill>
          <a:ln/>
        </p:spPr>
        <p:txBody>
          <a:bodyPr/>
          <a:lstStyle/>
          <a:p>
            <a:endParaRPr lang="en-US"/>
          </a:p>
        </p:txBody>
      </p:sp>
      <p:sp>
        <p:nvSpPr>
          <p:cNvPr id="18" name="Text 16"/>
          <p:cNvSpPr/>
          <p:nvPr/>
        </p:nvSpPr>
        <p:spPr>
          <a:xfrm>
            <a:off x="8690468" y="1788557"/>
            <a:ext cx="2742962" cy="180380"/>
          </a:xfrm>
          <a:prstGeom prst="rect">
            <a:avLst/>
          </a:prstGeom>
          <a:noFill/>
          <a:ln/>
        </p:spPr>
        <p:txBody>
          <a:bodyPr wrap="none" lIns="0" tIns="0" rIns="0" bIns="0" rtlCol="0" anchor="t"/>
          <a:lstStyle/>
          <a:p>
            <a:pPr marL="0" indent="0" algn="l">
              <a:lnSpc>
                <a:spcPts val="1400"/>
              </a:lnSpc>
              <a:buNone/>
            </a:pPr>
            <a:r>
              <a:rPr lang="en-US" sz="1400" dirty="0">
                <a:solidFill>
                  <a:srgbClr val="384653"/>
                </a:solidFill>
                <a:latin typeface="Roboto" pitchFamily="34" charset="0"/>
                <a:ea typeface="Roboto" pitchFamily="34" charset="-122"/>
                <a:cs typeface="Roboto" pitchFamily="34" charset="-120"/>
              </a:rPr>
              <a:t>SOUTH</a:t>
            </a:r>
            <a:endParaRPr lang="en-US" sz="1400" dirty="0"/>
          </a:p>
        </p:txBody>
      </p:sp>
      <p:sp>
        <p:nvSpPr>
          <p:cNvPr id="19" name="Text 17"/>
          <p:cNvSpPr/>
          <p:nvPr/>
        </p:nvSpPr>
        <p:spPr>
          <a:xfrm>
            <a:off x="11286292" y="1788557"/>
            <a:ext cx="2742962" cy="180380"/>
          </a:xfrm>
          <a:prstGeom prst="rect">
            <a:avLst/>
          </a:prstGeom>
          <a:noFill/>
          <a:ln/>
        </p:spPr>
        <p:txBody>
          <a:bodyPr wrap="none" lIns="0" tIns="0" rIns="0" bIns="0" rtlCol="0" anchor="t"/>
          <a:lstStyle/>
          <a:p>
            <a:pPr marL="0" indent="0" algn="l">
              <a:lnSpc>
                <a:spcPts val="1400"/>
              </a:lnSpc>
              <a:buNone/>
            </a:pPr>
            <a:r>
              <a:rPr lang="en-US" sz="1400" dirty="0">
                <a:solidFill>
                  <a:srgbClr val="384653"/>
                </a:solidFill>
                <a:latin typeface="Roboto" pitchFamily="34" charset="0"/>
                <a:ea typeface="Roboto" pitchFamily="34" charset="-122"/>
                <a:cs typeface="Roboto" pitchFamily="34" charset="-120"/>
              </a:rPr>
              <a:t>2,494.67</a:t>
            </a:r>
            <a:endParaRPr lang="en-US" sz="1400" dirty="0"/>
          </a:p>
        </p:txBody>
      </p:sp>
      <p:sp>
        <p:nvSpPr>
          <p:cNvPr id="20" name="Shape 18"/>
          <p:cNvSpPr/>
          <p:nvPr/>
        </p:nvSpPr>
        <p:spPr>
          <a:xfrm>
            <a:off x="8175188" y="2048589"/>
            <a:ext cx="5974199" cy="339685"/>
          </a:xfrm>
          <a:prstGeom prst="rect">
            <a:avLst/>
          </a:prstGeom>
          <a:solidFill>
            <a:srgbClr val="000000">
              <a:alpha val="4000"/>
            </a:srgbClr>
          </a:solidFill>
          <a:ln/>
        </p:spPr>
        <p:txBody>
          <a:bodyPr/>
          <a:lstStyle/>
          <a:p>
            <a:endParaRPr lang="en-US"/>
          </a:p>
        </p:txBody>
      </p:sp>
      <p:sp>
        <p:nvSpPr>
          <p:cNvPr id="21" name="Text 19"/>
          <p:cNvSpPr/>
          <p:nvPr/>
        </p:nvSpPr>
        <p:spPr>
          <a:xfrm>
            <a:off x="8690468" y="2128242"/>
            <a:ext cx="2742962" cy="180380"/>
          </a:xfrm>
          <a:prstGeom prst="rect">
            <a:avLst/>
          </a:prstGeom>
          <a:noFill/>
          <a:ln/>
        </p:spPr>
        <p:txBody>
          <a:bodyPr wrap="none" lIns="0" tIns="0" rIns="0" bIns="0" rtlCol="0" anchor="t"/>
          <a:lstStyle/>
          <a:p>
            <a:pPr marL="0" indent="0" algn="l">
              <a:lnSpc>
                <a:spcPts val="1400"/>
              </a:lnSpc>
              <a:buNone/>
            </a:pPr>
            <a:r>
              <a:rPr lang="en-US" sz="1400" dirty="0">
                <a:solidFill>
                  <a:srgbClr val="384653"/>
                </a:solidFill>
                <a:latin typeface="Roboto" pitchFamily="34" charset="0"/>
                <a:ea typeface="Roboto" pitchFamily="34" charset="-122"/>
                <a:cs typeface="Roboto" pitchFamily="34" charset="-120"/>
              </a:rPr>
              <a:t>EAST</a:t>
            </a:r>
            <a:endParaRPr lang="en-US" sz="1400" dirty="0"/>
          </a:p>
        </p:txBody>
      </p:sp>
      <p:sp>
        <p:nvSpPr>
          <p:cNvPr id="22" name="Text 20"/>
          <p:cNvSpPr/>
          <p:nvPr/>
        </p:nvSpPr>
        <p:spPr>
          <a:xfrm>
            <a:off x="11286292" y="2128242"/>
            <a:ext cx="2742962" cy="180380"/>
          </a:xfrm>
          <a:prstGeom prst="rect">
            <a:avLst/>
          </a:prstGeom>
          <a:noFill/>
          <a:ln/>
        </p:spPr>
        <p:txBody>
          <a:bodyPr wrap="none" lIns="0" tIns="0" rIns="0" bIns="0" rtlCol="0" anchor="t"/>
          <a:lstStyle/>
          <a:p>
            <a:pPr marL="0" indent="0" algn="l">
              <a:lnSpc>
                <a:spcPts val="1400"/>
              </a:lnSpc>
              <a:buNone/>
            </a:pPr>
            <a:r>
              <a:rPr lang="en-US" sz="1400" dirty="0">
                <a:solidFill>
                  <a:srgbClr val="384653"/>
                </a:solidFill>
                <a:latin typeface="Roboto" pitchFamily="34" charset="0"/>
                <a:ea typeface="Roboto" pitchFamily="34" charset="-122"/>
                <a:cs typeface="Roboto" pitchFamily="34" charset="-120"/>
              </a:rPr>
              <a:t>2,507.87</a:t>
            </a:r>
            <a:endParaRPr lang="en-US" sz="1400" dirty="0"/>
          </a:p>
        </p:txBody>
      </p:sp>
      <p:sp>
        <p:nvSpPr>
          <p:cNvPr id="23" name="Shape 21"/>
          <p:cNvSpPr/>
          <p:nvPr/>
        </p:nvSpPr>
        <p:spPr>
          <a:xfrm>
            <a:off x="8175188" y="2388275"/>
            <a:ext cx="5974199" cy="339685"/>
          </a:xfrm>
          <a:prstGeom prst="rect">
            <a:avLst/>
          </a:prstGeom>
          <a:solidFill>
            <a:srgbClr val="FFFFFF">
              <a:alpha val="4000"/>
            </a:srgbClr>
          </a:solidFill>
          <a:ln/>
        </p:spPr>
        <p:txBody>
          <a:bodyPr/>
          <a:lstStyle/>
          <a:p>
            <a:endParaRPr lang="en-US"/>
          </a:p>
        </p:txBody>
      </p:sp>
      <p:sp>
        <p:nvSpPr>
          <p:cNvPr id="24" name="Text 22"/>
          <p:cNvSpPr/>
          <p:nvPr/>
        </p:nvSpPr>
        <p:spPr>
          <a:xfrm>
            <a:off x="8690468" y="2504836"/>
            <a:ext cx="2742962" cy="180380"/>
          </a:xfrm>
          <a:prstGeom prst="rect">
            <a:avLst/>
          </a:prstGeom>
          <a:noFill/>
          <a:ln/>
        </p:spPr>
        <p:txBody>
          <a:bodyPr wrap="none" lIns="0" tIns="0" rIns="0" bIns="0" rtlCol="0" anchor="t"/>
          <a:lstStyle/>
          <a:p>
            <a:pPr marL="0" indent="0" algn="l">
              <a:lnSpc>
                <a:spcPts val="1400"/>
              </a:lnSpc>
              <a:buNone/>
            </a:pPr>
            <a:r>
              <a:rPr lang="en-US" sz="1400" dirty="0">
                <a:solidFill>
                  <a:srgbClr val="384653"/>
                </a:solidFill>
                <a:latin typeface="Roboto" pitchFamily="34" charset="0"/>
                <a:ea typeface="Roboto" pitchFamily="34" charset="-122"/>
                <a:cs typeface="Roboto" pitchFamily="34" charset="-120"/>
              </a:rPr>
              <a:t>WEST</a:t>
            </a:r>
            <a:endParaRPr lang="en-US" sz="1400" dirty="0"/>
          </a:p>
        </p:txBody>
      </p:sp>
      <p:sp>
        <p:nvSpPr>
          <p:cNvPr id="25" name="Text 23"/>
          <p:cNvSpPr/>
          <p:nvPr/>
        </p:nvSpPr>
        <p:spPr>
          <a:xfrm>
            <a:off x="11286292" y="2467928"/>
            <a:ext cx="2742962" cy="180380"/>
          </a:xfrm>
          <a:prstGeom prst="rect">
            <a:avLst/>
          </a:prstGeom>
          <a:noFill/>
          <a:ln/>
        </p:spPr>
        <p:txBody>
          <a:bodyPr wrap="none" lIns="0" tIns="0" rIns="0" bIns="0" rtlCol="0" anchor="t"/>
          <a:lstStyle/>
          <a:p>
            <a:pPr marL="0" indent="0" algn="l">
              <a:lnSpc>
                <a:spcPts val="1400"/>
              </a:lnSpc>
              <a:buNone/>
            </a:pPr>
            <a:r>
              <a:rPr lang="en-US" sz="1400" dirty="0">
                <a:solidFill>
                  <a:srgbClr val="384653"/>
                </a:solidFill>
                <a:latin typeface="Roboto" pitchFamily="34" charset="0"/>
                <a:ea typeface="Roboto" pitchFamily="34" charset="-122"/>
                <a:cs typeface="Roboto" pitchFamily="34" charset="-120"/>
              </a:rPr>
              <a:t>2,536.00</a:t>
            </a:r>
            <a:endParaRPr lang="en-US" sz="1400" dirty="0"/>
          </a:p>
        </p:txBody>
      </p:sp>
      <p:pic>
        <p:nvPicPr>
          <p:cNvPr id="26" name="Image 0" descr="preencoded.png"/>
          <p:cNvPicPr>
            <a:picLocks noChangeAspect="1"/>
          </p:cNvPicPr>
          <p:nvPr/>
        </p:nvPicPr>
        <p:blipFill>
          <a:blip r:embed="rId3"/>
          <a:stretch>
            <a:fillRect/>
          </a:stretch>
        </p:blipFill>
        <p:spPr>
          <a:xfrm>
            <a:off x="8167568" y="3311841"/>
            <a:ext cx="6292144" cy="4712615"/>
          </a:xfrm>
          <a:prstGeom prst="rect">
            <a:avLst/>
          </a:prstGeom>
        </p:spPr>
      </p:pic>
      <p:sp>
        <p:nvSpPr>
          <p:cNvPr id="27" name="Text 24"/>
          <p:cNvSpPr/>
          <p:nvPr/>
        </p:nvSpPr>
        <p:spPr>
          <a:xfrm>
            <a:off x="480893" y="9130784"/>
            <a:ext cx="13668613" cy="180380"/>
          </a:xfrm>
          <a:prstGeom prst="rect">
            <a:avLst/>
          </a:prstGeom>
          <a:noFill/>
          <a:ln/>
        </p:spPr>
        <p:txBody>
          <a:bodyPr wrap="none" lIns="0" tIns="0" rIns="0" bIns="0" rtlCol="0" anchor="t"/>
          <a:lstStyle/>
          <a:p>
            <a:pPr marL="0" indent="0" algn="l">
              <a:lnSpc>
                <a:spcPts val="1400"/>
              </a:lnSpc>
              <a:buNone/>
            </a:pPr>
            <a:r>
              <a:rPr lang="en-US" sz="900" dirty="0">
                <a:solidFill>
                  <a:srgbClr val="384653"/>
                </a:solidFill>
                <a:latin typeface="Roboto" pitchFamily="34" charset="0"/>
                <a:ea typeface="Roboto" pitchFamily="34" charset="-122"/>
                <a:cs typeface="Roboto" pitchFamily="34" charset="-120"/>
              </a:rPr>
              <a:t>The merged data revealed that whilst regional averages remained relatively consistent (ranging from ₹2,494 to ₹2,573), individual order variance provided crucial insights into purchasing patterns and potential outliers requiring further investigation.</a:t>
            </a:r>
            <a:endParaRPr lang="en-US" sz="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E82818F-AAA8-004F-2D5A-DDCA23F9C2A9}"/>
              </a:ext>
            </a:extLst>
          </p:cNvPr>
          <p:cNvSpPr/>
          <p:nvPr/>
        </p:nvSpPr>
        <p:spPr>
          <a:xfrm>
            <a:off x="10344864" y="3639863"/>
            <a:ext cx="2657856" cy="1267642"/>
          </a:xfrm>
          <a:prstGeom prst="rect">
            <a:avLst/>
          </a:prstGeom>
          <a:gradFill flip="none" rotWithShape="1">
            <a:gsLst>
              <a:gs pos="0">
                <a:schemeClr val="accent6">
                  <a:lumMod val="60000"/>
                  <a:lumOff val="40000"/>
                  <a:tint val="66000"/>
                  <a:satMod val="160000"/>
                </a:schemeClr>
              </a:gs>
              <a:gs pos="50000">
                <a:schemeClr val="accent6">
                  <a:lumMod val="60000"/>
                  <a:lumOff val="40000"/>
                  <a:tint val="44500"/>
                  <a:satMod val="160000"/>
                </a:schemeClr>
              </a:gs>
              <a:gs pos="100000">
                <a:schemeClr val="accent6">
                  <a:lumMod val="60000"/>
                  <a:lumOff val="40000"/>
                  <a:tint val="23500"/>
                  <a:satMod val="160000"/>
                </a:schemeClr>
              </a:gs>
            </a:gsLst>
            <a:path path="circle">
              <a:fillToRect r="100000" b="100000"/>
            </a:path>
            <a:tileRect l="-100000" t="-100000"/>
          </a:gradFill>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8BAD006B-7E4A-DE01-E721-978750126230}"/>
              </a:ext>
            </a:extLst>
          </p:cNvPr>
          <p:cNvSpPr/>
          <p:nvPr/>
        </p:nvSpPr>
        <p:spPr>
          <a:xfrm>
            <a:off x="10338816" y="2202187"/>
            <a:ext cx="2657856" cy="1267642"/>
          </a:xfrm>
          <a:prstGeom prst="rect">
            <a:avLst/>
          </a:prstGeom>
          <a:gradFill flip="none" rotWithShape="1">
            <a:gsLst>
              <a:gs pos="0">
                <a:schemeClr val="accent6">
                  <a:lumMod val="60000"/>
                  <a:lumOff val="40000"/>
                  <a:tint val="66000"/>
                  <a:satMod val="160000"/>
                </a:schemeClr>
              </a:gs>
              <a:gs pos="50000">
                <a:schemeClr val="accent6">
                  <a:lumMod val="60000"/>
                  <a:lumOff val="40000"/>
                  <a:tint val="44500"/>
                  <a:satMod val="160000"/>
                </a:schemeClr>
              </a:gs>
              <a:gs pos="100000">
                <a:schemeClr val="accent6">
                  <a:lumMod val="60000"/>
                  <a:lumOff val="40000"/>
                  <a:tint val="23500"/>
                  <a:satMod val="160000"/>
                </a:schemeClr>
              </a:gs>
            </a:gsLst>
            <a:path path="circle">
              <a:fillToRect r="100000" b="100000"/>
            </a:path>
            <a:tileRect l="-100000" t="-100000"/>
          </a:gradFill>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45" name="Rectangle 44">
            <a:extLst>
              <a:ext uri="{FF2B5EF4-FFF2-40B4-BE49-F238E27FC236}">
                <a16:creationId xmlns:a16="http://schemas.microsoft.com/office/drawing/2014/main" id="{763B458D-0F2D-1D8B-D2AD-AFFFE291B0F2}"/>
              </a:ext>
            </a:extLst>
          </p:cNvPr>
          <p:cNvSpPr/>
          <p:nvPr/>
        </p:nvSpPr>
        <p:spPr>
          <a:xfrm>
            <a:off x="10338816" y="703650"/>
            <a:ext cx="2657856" cy="1267642"/>
          </a:xfrm>
          <a:prstGeom prst="rect">
            <a:avLst/>
          </a:prstGeom>
          <a:gradFill flip="none" rotWithShape="1">
            <a:gsLst>
              <a:gs pos="0">
                <a:schemeClr val="accent6">
                  <a:lumMod val="60000"/>
                  <a:lumOff val="40000"/>
                  <a:tint val="66000"/>
                  <a:satMod val="160000"/>
                </a:schemeClr>
              </a:gs>
              <a:gs pos="50000">
                <a:schemeClr val="accent6">
                  <a:lumMod val="60000"/>
                  <a:lumOff val="40000"/>
                  <a:tint val="44500"/>
                  <a:satMod val="160000"/>
                </a:schemeClr>
              </a:gs>
              <a:gs pos="100000">
                <a:schemeClr val="accent6">
                  <a:lumMod val="60000"/>
                  <a:lumOff val="40000"/>
                  <a:tint val="23500"/>
                  <a:satMod val="160000"/>
                </a:schemeClr>
              </a:gs>
            </a:gsLst>
            <a:path path="circle">
              <a:fillToRect r="100000" b="100000"/>
            </a:path>
            <a:tileRect l="-100000" t="-100000"/>
          </a:gradFill>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2" name="Text 0"/>
          <p:cNvSpPr/>
          <p:nvPr/>
        </p:nvSpPr>
        <p:spPr>
          <a:xfrm>
            <a:off x="492383" y="430925"/>
            <a:ext cx="5363885" cy="310158"/>
          </a:xfrm>
          <a:prstGeom prst="rect">
            <a:avLst/>
          </a:prstGeom>
          <a:noFill/>
          <a:ln/>
        </p:spPr>
        <p:txBody>
          <a:bodyPr wrap="none" lIns="0" tIns="0" rIns="0" bIns="0" rtlCol="0" anchor="t"/>
          <a:lstStyle/>
          <a:p>
            <a:pPr marL="0" indent="0" algn="l">
              <a:lnSpc>
                <a:spcPts val="2400"/>
              </a:lnSpc>
              <a:buNone/>
            </a:pPr>
            <a:r>
              <a:rPr lang="en-US" sz="2800" dirty="0">
                <a:solidFill>
                  <a:srgbClr val="2E3C4E"/>
                </a:solidFill>
                <a:latin typeface="Host Grotesk Medium" pitchFamily="34" charset="0"/>
                <a:ea typeface="Host Grotesk Medium" pitchFamily="34" charset="-122"/>
                <a:cs typeface="Host Grotesk Medium" pitchFamily="34" charset="-120"/>
              </a:rPr>
              <a:t>Task 4: Excel Formulas for Regional Intelligence</a:t>
            </a:r>
          </a:p>
          <a:p>
            <a:pPr marL="0" indent="0" algn="l">
              <a:lnSpc>
                <a:spcPts val="2400"/>
              </a:lnSpc>
              <a:buNone/>
            </a:pPr>
            <a:endParaRPr lang="en-US" sz="2800" dirty="0">
              <a:solidFill>
                <a:srgbClr val="2E3C4E"/>
              </a:solidFill>
              <a:latin typeface="Host Grotesk Medium" pitchFamily="34" charset="0"/>
            </a:endParaRPr>
          </a:p>
          <a:p>
            <a:pPr marL="0" indent="0" algn="l">
              <a:lnSpc>
                <a:spcPts val="2400"/>
              </a:lnSpc>
              <a:buNone/>
            </a:pPr>
            <a:endParaRPr lang="en-US" sz="2800" dirty="0">
              <a:solidFill>
                <a:srgbClr val="2E3C4E"/>
              </a:solidFill>
              <a:latin typeface="Host Grotesk Medium" pitchFamily="34" charset="0"/>
            </a:endParaRPr>
          </a:p>
          <a:p>
            <a:pPr marL="0" indent="0" algn="l">
              <a:lnSpc>
                <a:spcPts val="2400"/>
              </a:lnSpc>
              <a:buNone/>
            </a:pPr>
            <a:endParaRPr lang="en-US" sz="2800" dirty="0"/>
          </a:p>
        </p:txBody>
      </p:sp>
      <p:sp>
        <p:nvSpPr>
          <p:cNvPr id="3" name="Text 1"/>
          <p:cNvSpPr/>
          <p:nvPr/>
        </p:nvSpPr>
        <p:spPr>
          <a:xfrm>
            <a:off x="546081" y="1842868"/>
            <a:ext cx="3497461" cy="185976"/>
          </a:xfrm>
          <a:prstGeom prst="rect">
            <a:avLst/>
          </a:prstGeom>
          <a:noFill/>
          <a:ln/>
        </p:spPr>
        <p:txBody>
          <a:bodyPr wrap="none" lIns="0" tIns="0" rIns="0" bIns="0" rtlCol="0" anchor="t"/>
          <a:lstStyle/>
          <a:p>
            <a:pPr marL="0" indent="0" algn="l">
              <a:lnSpc>
                <a:spcPts val="1450"/>
              </a:lnSpc>
              <a:buNone/>
            </a:pPr>
            <a:r>
              <a:rPr lang="en-US" dirty="0">
                <a:solidFill>
                  <a:srgbClr val="2E3C4E"/>
                </a:solidFill>
                <a:latin typeface="Host Grotesk Medium" pitchFamily="34" charset="0"/>
                <a:ea typeface="Host Grotesk Medium" pitchFamily="34" charset="-122"/>
                <a:cs typeface="Host Grotesk Medium" pitchFamily="34" charset="-120"/>
              </a:rPr>
              <a:t>Computing Totals and Averages Across Dimensions</a:t>
            </a:r>
            <a:endParaRPr lang="en-US" dirty="0"/>
          </a:p>
        </p:txBody>
      </p:sp>
      <p:sp>
        <p:nvSpPr>
          <p:cNvPr id="4" name="Text 2"/>
          <p:cNvSpPr/>
          <p:nvPr/>
        </p:nvSpPr>
        <p:spPr>
          <a:xfrm>
            <a:off x="546081" y="2311274"/>
            <a:ext cx="13836729" cy="148709"/>
          </a:xfrm>
          <a:prstGeom prst="rect">
            <a:avLst/>
          </a:prstGeom>
          <a:noFill/>
          <a:ln/>
        </p:spPr>
        <p:txBody>
          <a:bodyPr wrap="none" lIns="0" tIns="0" rIns="0" bIns="0" rtlCol="0" anchor="t"/>
          <a:lstStyle/>
          <a:p>
            <a:pPr marL="285750" indent="-285750" algn="l">
              <a:lnSpc>
                <a:spcPts val="1150"/>
              </a:lnSpc>
              <a:buFont typeface="Arial" panose="020B0604020202020204" pitchFamily="34" charset="0"/>
              <a:buChar char="•"/>
            </a:pPr>
            <a:r>
              <a:rPr lang="en-US" sz="1400" dirty="0">
                <a:solidFill>
                  <a:srgbClr val="384653"/>
                </a:solidFill>
                <a:latin typeface="Roboto" pitchFamily="34" charset="0"/>
                <a:ea typeface="Roboto" pitchFamily="34" charset="-122"/>
                <a:cs typeface="Roboto" pitchFamily="34" charset="-120"/>
              </a:rPr>
              <a:t>Excel's conditional aggregate functions enabled rapid computation of key metrics segmented by region and category. </a:t>
            </a:r>
          </a:p>
          <a:p>
            <a:pPr marL="285750" indent="-285750" algn="l">
              <a:lnSpc>
                <a:spcPts val="1150"/>
              </a:lnSpc>
              <a:buFont typeface="Arial" panose="020B0604020202020204" pitchFamily="34" charset="0"/>
              <a:buChar char="•"/>
            </a:pPr>
            <a:endParaRPr lang="en-US" sz="1400" dirty="0">
              <a:solidFill>
                <a:srgbClr val="384653"/>
              </a:solidFill>
              <a:latin typeface="Roboto" pitchFamily="34" charset="0"/>
              <a:ea typeface="Roboto" pitchFamily="34" charset="-122"/>
              <a:cs typeface="Roboto" pitchFamily="34" charset="-120"/>
            </a:endParaRPr>
          </a:p>
          <a:p>
            <a:pPr marL="285750" indent="-285750" algn="l">
              <a:lnSpc>
                <a:spcPts val="1150"/>
              </a:lnSpc>
              <a:buFont typeface="Arial" panose="020B0604020202020204" pitchFamily="34" charset="0"/>
              <a:buChar char="•"/>
            </a:pPr>
            <a:r>
              <a:rPr lang="en-US" sz="1400" dirty="0">
                <a:solidFill>
                  <a:srgbClr val="384653"/>
                </a:solidFill>
                <a:latin typeface="Roboto" pitchFamily="34" charset="0"/>
                <a:ea typeface="Roboto" pitchFamily="34" charset="-122"/>
                <a:cs typeface="Roboto" pitchFamily="34" charset="-120"/>
              </a:rPr>
              <a:t>These formulas provided the quantitative foundation for strategic recommendations.</a:t>
            </a:r>
            <a:endParaRPr lang="en-US" sz="1400" dirty="0"/>
          </a:p>
        </p:txBody>
      </p:sp>
      <p:sp>
        <p:nvSpPr>
          <p:cNvPr id="5" name="Shape 3"/>
          <p:cNvSpPr/>
          <p:nvPr/>
        </p:nvSpPr>
        <p:spPr>
          <a:xfrm>
            <a:off x="492383" y="3702093"/>
            <a:ext cx="8205192" cy="1983682"/>
          </a:xfrm>
          <a:prstGeom prst="roundRect">
            <a:avLst>
              <a:gd name="adj" fmla="val 2914"/>
            </a:avLst>
          </a:prstGeom>
          <a:solidFill>
            <a:schemeClr val="accent6">
              <a:lumMod val="60000"/>
              <a:lumOff val="40000"/>
            </a:schemeClr>
          </a:solidFill>
          <a:ln w="7620">
            <a:solidFill>
              <a:srgbClr val="000000">
                <a:alpha val="8000"/>
              </a:srgbClr>
            </a:solidFill>
            <a:prstDash val="solid"/>
          </a:ln>
        </p:spPr>
        <p:txBody>
          <a:bodyPr/>
          <a:lstStyle/>
          <a:p>
            <a:endParaRPr lang="en-US" dirty="0"/>
          </a:p>
        </p:txBody>
      </p:sp>
      <p:sp>
        <p:nvSpPr>
          <p:cNvPr id="6" name="Shape 4"/>
          <p:cNvSpPr/>
          <p:nvPr/>
        </p:nvSpPr>
        <p:spPr>
          <a:xfrm>
            <a:off x="694242" y="3801663"/>
            <a:ext cx="8189952" cy="283012"/>
          </a:xfrm>
          <a:prstGeom prst="rect">
            <a:avLst/>
          </a:prstGeom>
          <a:solidFill>
            <a:srgbClr val="FFFFFF">
              <a:alpha val="4000"/>
            </a:srgbClr>
          </a:solidFill>
          <a:ln/>
        </p:spPr>
        <p:txBody>
          <a:bodyPr/>
          <a:lstStyle/>
          <a:p>
            <a:endParaRPr lang="en-US"/>
          </a:p>
        </p:txBody>
      </p:sp>
      <p:sp>
        <p:nvSpPr>
          <p:cNvPr id="7" name="Text 5"/>
          <p:cNvSpPr/>
          <p:nvPr/>
        </p:nvSpPr>
        <p:spPr>
          <a:xfrm>
            <a:off x="1038523" y="3914178"/>
            <a:ext cx="1845231" cy="148709"/>
          </a:xfrm>
          <a:prstGeom prst="rect">
            <a:avLst/>
          </a:prstGeom>
          <a:noFill/>
          <a:ln/>
        </p:spPr>
        <p:txBody>
          <a:bodyPr wrap="none" lIns="0" tIns="0" rIns="0" bIns="0" rtlCol="0" anchor="t"/>
          <a:lstStyle/>
          <a:p>
            <a:pPr marL="0" indent="0" algn="l">
              <a:lnSpc>
                <a:spcPts val="1150"/>
              </a:lnSpc>
              <a:buNone/>
            </a:pPr>
            <a:r>
              <a:rPr lang="en-US" sz="2000" b="1" dirty="0">
                <a:solidFill>
                  <a:srgbClr val="384653"/>
                </a:solidFill>
                <a:latin typeface="Roboto" pitchFamily="34" charset="0"/>
                <a:ea typeface="Roboto" pitchFamily="34" charset="-122"/>
                <a:cs typeface="Roboto" pitchFamily="34" charset="-120"/>
              </a:rPr>
              <a:t>Region</a:t>
            </a:r>
            <a:endParaRPr lang="en-US" sz="2000" dirty="0"/>
          </a:p>
        </p:txBody>
      </p:sp>
      <p:sp>
        <p:nvSpPr>
          <p:cNvPr id="8" name="Text 6"/>
          <p:cNvSpPr/>
          <p:nvPr/>
        </p:nvSpPr>
        <p:spPr>
          <a:xfrm>
            <a:off x="2490620" y="3915365"/>
            <a:ext cx="1841421" cy="148709"/>
          </a:xfrm>
          <a:prstGeom prst="rect">
            <a:avLst/>
          </a:prstGeom>
          <a:noFill/>
          <a:ln/>
        </p:spPr>
        <p:txBody>
          <a:bodyPr wrap="none" lIns="0" tIns="0" rIns="0" bIns="0" rtlCol="0" anchor="t"/>
          <a:lstStyle/>
          <a:p>
            <a:pPr marL="0" indent="0" algn="l">
              <a:lnSpc>
                <a:spcPts val="1150"/>
              </a:lnSpc>
              <a:buNone/>
            </a:pPr>
            <a:r>
              <a:rPr lang="en-US" b="1" dirty="0">
                <a:solidFill>
                  <a:srgbClr val="384653"/>
                </a:solidFill>
                <a:latin typeface="Roboto" pitchFamily="34" charset="0"/>
                <a:ea typeface="Roboto" pitchFamily="34" charset="-122"/>
                <a:cs typeface="Roboto" pitchFamily="34" charset="-120"/>
              </a:rPr>
              <a:t>Total Sales (₹)</a:t>
            </a:r>
            <a:endParaRPr lang="en-US" dirty="0"/>
          </a:p>
        </p:txBody>
      </p:sp>
      <p:sp>
        <p:nvSpPr>
          <p:cNvPr id="9" name="Text 7"/>
          <p:cNvSpPr/>
          <p:nvPr/>
        </p:nvSpPr>
        <p:spPr>
          <a:xfrm>
            <a:off x="4332041" y="3902199"/>
            <a:ext cx="1841421" cy="148709"/>
          </a:xfrm>
          <a:prstGeom prst="rect">
            <a:avLst/>
          </a:prstGeom>
          <a:noFill/>
          <a:ln/>
        </p:spPr>
        <p:txBody>
          <a:bodyPr wrap="none" lIns="0" tIns="0" rIns="0" bIns="0" rtlCol="0" anchor="t"/>
          <a:lstStyle/>
          <a:p>
            <a:pPr marL="0" indent="0" algn="l">
              <a:lnSpc>
                <a:spcPts val="1150"/>
              </a:lnSpc>
              <a:buNone/>
            </a:pPr>
            <a:r>
              <a:rPr lang="en-US" b="1" dirty="0">
                <a:solidFill>
                  <a:srgbClr val="384653"/>
                </a:solidFill>
                <a:latin typeface="Roboto" pitchFamily="34" charset="0"/>
                <a:ea typeface="Roboto" pitchFamily="34" charset="-122"/>
                <a:cs typeface="Roboto" pitchFamily="34" charset="-120"/>
              </a:rPr>
              <a:t>Total Profit (₹)</a:t>
            </a:r>
            <a:endParaRPr lang="en-US" dirty="0"/>
          </a:p>
        </p:txBody>
      </p:sp>
      <p:sp>
        <p:nvSpPr>
          <p:cNvPr id="10" name="Text 8"/>
          <p:cNvSpPr/>
          <p:nvPr/>
        </p:nvSpPr>
        <p:spPr>
          <a:xfrm>
            <a:off x="6372619" y="3885954"/>
            <a:ext cx="1845231" cy="148709"/>
          </a:xfrm>
          <a:prstGeom prst="rect">
            <a:avLst/>
          </a:prstGeom>
          <a:noFill/>
          <a:ln/>
        </p:spPr>
        <p:txBody>
          <a:bodyPr wrap="none" lIns="0" tIns="0" rIns="0" bIns="0" rtlCol="0" anchor="t"/>
          <a:lstStyle/>
          <a:p>
            <a:pPr marL="0" indent="0" algn="l">
              <a:lnSpc>
                <a:spcPts val="1150"/>
              </a:lnSpc>
              <a:buNone/>
            </a:pPr>
            <a:r>
              <a:rPr lang="en-US" b="1" dirty="0">
                <a:solidFill>
                  <a:srgbClr val="384653"/>
                </a:solidFill>
                <a:latin typeface="Roboto" pitchFamily="34" charset="0"/>
                <a:ea typeface="Roboto" pitchFamily="34" charset="-122"/>
                <a:cs typeface="Roboto" pitchFamily="34" charset="-120"/>
              </a:rPr>
              <a:t>Profit Margin</a:t>
            </a:r>
            <a:endParaRPr lang="en-US" dirty="0"/>
          </a:p>
        </p:txBody>
      </p:sp>
      <p:sp>
        <p:nvSpPr>
          <p:cNvPr id="11" name="Shape 9"/>
          <p:cNvSpPr/>
          <p:nvPr/>
        </p:nvSpPr>
        <p:spPr>
          <a:xfrm>
            <a:off x="519232" y="4254595"/>
            <a:ext cx="8189952" cy="283012"/>
          </a:xfrm>
          <a:prstGeom prst="rect">
            <a:avLst/>
          </a:prstGeom>
          <a:solidFill>
            <a:srgbClr val="000000">
              <a:alpha val="4000"/>
            </a:srgbClr>
          </a:solidFill>
          <a:ln/>
        </p:spPr>
        <p:txBody>
          <a:bodyPr/>
          <a:lstStyle/>
          <a:p>
            <a:endParaRPr lang="en-US"/>
          </a:p>
        </p:txBody>
      </p:sp>
      <p:sp>
        <p:nvSpPr>
          <p:cNvPr id="12" name="Text 10"/>
          <p:cNvSpPr/>
          <p:nvPr/>
        </p:nvSpPr>
        <p:spPr>
          <a:xfrm>
            <a:off x="1171165" y="4381359"/>
            <a:ext cx="184523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EAST</a:t>
            </a:r>
            <a:endParaRPr lang="en-US" sz="1400" dirty="0"/>
          </a:p>
        </p:txBody>
      </p:sp>
      <p:sp>
        <p:nvSpPr>
          <p:cNvPr id="13" name="Text 11"/>
          <p:cNvSpPr/>
          <p:nvPr/>
        </p:nvSpPr>
        <p:spPr>
          <a:xfrm>
            <a:off x="2869132" y="4333486"/>
            <a:ext cx="184142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2,588,122</a:t>
            </a:r>
            <a:endParaRPr lang="en-US" sz="1400" dirty="0"/>
          </a:p>
        </p:txBody>
      </p:sp>
      <p:sp>
        <p:nvSpPr>
          <p:cNvPr id="14" name="Text 12"/>
          <p:cNvSpPr/>
          <p:nvPr/>
        </p:nvSpPr>
        <p:spPr>
          <a:xfrm>
            <a:off x="4504812" y="4347445"/>
            <a:ext cx="184142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1,049,431</a:t>
            </a:r>
            <a:endParaRPr lang="en-US" sz="1400" dirty="0"/>
          </a:p>
        </p:txBody>
      </p:sp>
      <p:sp>
        <p:nvSpPr>
          <p:cNvPr id="15" name="Text 13"/>
          <p:cNvSpPr/>
          <p:nvPr/>
        </p:nvSpPr>
        <p:spPr>
          <a:xfrm>
            <a:off x="6581786" y="4357457"/>
            <a:ext cx="184523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40.5%</a:t>
            </a:r>
            <a:endParaRPr lang="en-US" sz="1400" dirty="0"/>
          </a:p>
        </p:txBody>
      </p:sp>
      <p:sp>
        <p:nvSpPr>
          <p:cNvPr id="16" name="Shape 14"/>
          <p:cNvSpPr/>
          <p:nvPr/>
        </p:nvSpPr>
        <p:spPr>
          <a:xfrm>
            <a:off x="507623" y="4646623"/>
            <a:ext cx="8189952" cy="283012"/>
          </a:xfrm>
          <a:prstGeom prst="rect">
            <a:avLst/>
          </a:prstGeom>
          <a:solidFill>
            <a:srgbClr val="FFFFFF">
              <a:alpha val="4000"/>
            </a:srgbClr>
          </a:solidFill>
          <a:ln/>
        </p:spPr>
        <p:txBody>
          <a:bodyPr/>
          <a:lstStyle/>
          <a:p>
            <a:endParaRPr lang="en-US"/>
          </a:p>
        </p:txBody>
      </p:sp>
      <p:sp>
        <p:nvSpPr>
          <p:cNvPr id="17" name="Text 15"/>
          <p:cNvSpPr/>
          <p:nvPr/>
        </p:nvSpPr>
        <p:spPr>
          <a:xfrm>
            <a:off x="1167443" y="4701413"/>
            <a:ext cx="184523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NORTH</a:t>
            </a:r>
            <a:endParaRPr lang="en-US" sz="1400" dirty="0"/>
          </a:p>
        </p:txBody>
      </p:sp>
      <p:sp>
        <p:nvSpPr>
          <p:cNvPr id="18" name="Text 16"/>
          <p:cNvSpPr/>
          <p:nvPr/>
        </p:nvSpPr>
        <p:spPr>
          <a:xfrm>
            <a:off x="2869131" y="4663845"/>
            <a:ext cx="184142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2,539,669</a:t>
            </a:r>
            <a:endParaRPr lang="en-US" sz="1400" dirty="0"/>
          </a:p>
        </p:txBody>
      </p:sp>
      <p:sp>
        <p:nvSpPr>
          <p:cNvPr id="19" name="Text 17"/>
          <p:cNvSpPr/>
          <p:nvPr/>
        </p:nvSpPr>
        <p:spPr>
          <a:xfrm>
            <a:off x="4531198" y="4663845"/>
            <a:ext cx="184142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970,306</a:t>
            </a:r>
            <a:endParaRPr lang="en-US" sz="1400" dirty="0"/>
          </a:p>
        </p:txBody>
      </p:sp>
      <p:sp>
        <p:nvSpPr>
          <p:cNvPr id="20" name="Text 18"/>
          <p:cNvSpPr/>
          <p:nvPr/>
        </p:nvSpPr>
        <p:spPr>
          <a:xfrm>
            <a:off x="6581786" y="4617477"/>
            <a:ext cx="184523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38.2%</a:t>
            </a:r>
            <a:endParaRPr lang="en-US" sz="1400" dirty="0"/>
          </a:p>
        </p:txBody>
      </p:sp>
      <p:sp>
        <p:nvSpPr>
          <p:cNvPr id="21" name="Shape 19"/>
          <p:cNvSpPr/>
          <p:nvPr/>
        </p:nvSpPr>
        <p:spPr>
          <a:xfrm>
            <a:off x="546081" y="4872314"/>
            <a:ext cx="8189952" cy="398306"/>
          </a:xfrm>
          <a:prstGeom prst="rect">
            <a:avLst/>
          </a:prstGeom>
          <a:solidFill>
            <a:srgbClr val="000000">
              <a:alpha val="4000"/>
            </a:srgbClr>
          </a:solidFill>
          <a:ln/>
        </p:spPr>
        <p:txBody>
          <a:bodyPr/>
          <a:lstStyle/>
          <a:p>
            <a:endParaRPr lang="en-US" dirty="0"/>
          </a:p>
        </p:txBody>
      </p:sp>
      <p:sp>
        <p:nvSpPr>
          <p:cNvPr id="22" name="Text 20"/>
          <p:cNvSpPr/>
          <p:nvPr/>
        </p:nvSpPr>
        <p:spPr>
          <a:xfrm>
            <a:off x="1171168" y="5031763"/>
            <a:ext cx="184523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SOUTH</a:t>
            </a:r>
            <a:endParaRPr lang="en-US" sz="1400" dirty="0"/>
          </a:p>
        </p:txBody>
      </p:sp>
      <p:sp>
        <p:nvSpPr>
          <p:cNvPr id="23" name="Text 21"/>
          <p:cNvSpPr/>
          <p:nvPr/>
        </p:nvSpPr>
        <p:spPr>
          <a:xfrm>
            <a:off x="2869132" y="5007462"/>
            <a:ext cx="184142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2,497,866</a:t>
            </a:r>
            <a:endParaRPr lang="en-US" sz="1400" dirty="0"/>
          </a:p>
        </p:txBody>
      </p:sp>
      <p:sp>
        <p:nvSpPr>
          <p:cNvPr id="24" name="Text 22"/>
          <p:cNvSpPr/>
          <p:nvPr/>
        </p:nvSpPr>
        <p:spPr>
          <a:xfrm>
            <a:off x="4507051" y="4959738"/>
            <a:ext cx="184142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1,021,450</a:t>
            </a:r>
            <a:endParaRPr lang="en-US" sz="1400" dirty="0"/>
          </a:p>
        </p:txBody>
      </p:sp>
      <p:sp>
        <p:nvSpPr>
          <p:cNvPr id="25" name="Text 23"/>
          <p:cNvSpPr/>
          <p:nvPr/>
        </p:nvSpPr>
        <p:spPr>
          <a:xfrm>
            <a:off x="6581783" y="4984335"/>
            <a:ext cx="184523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40.9%</a:t>
            </a:r>
            <a:endParaRPr lang="en-US" sz="1400" dirty="0"/>
          </a:p>
        </p:txBody>
      </p:sp>
      <p:sp>
        <p:nvSpPr>
          <p:cNvPr id="26" name="Shape 24"/>
          <p:cNvSpPr/>
          <p:nvPr/>
        </p:nvSpPr>
        <p:spPr>
          <a:xfrm>
            <a:off x="519232" y="5238806"/>
            <a:ext cx="8189952" cy="45719"/>
          </a:xfrm>
          <a:prstGeom prst="rect">
            <a:avLst/>
          </a:prstGeom>
          <a:solidFill>
            <a:srgbClr val="FFFFFF">
              <a:alpha val="4000"/>
            </a:srgbClr>
          </a:solidFill>
          <a:ln/>
        </p:spPr>
        <p:txBody>
          <a:bodyPr/>
          <a:lstStyle/>
          <a:p>
            <a:endParaRPr lang="en-US"/>
          </a:p>
        </p:txBody>
      </p:sp>
      <p:sp>
        <p:nvSpPr>
          <p:cNvPr id="27" name="Text 25"/>
          <p:cNvSpPr/>
          <p:nvPr/>
        </p:nvSpPr>
        <p:spPr>
          <a:xfrm>
            <a:off x="1171168" y="5379505"/>
            <a:ext cx="184523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WEST</a:t>
            </a:r>
            <a:endParaRPr lang="en-US" sz="1400" dirty="0"/>
          </a:p>
        </p:txBody>
      </p:sp>
      <p:sp>
        <p:nvSpPr>
          <p:cNvPr id="28" name="Text 26"/>
          <p:cNvSpPr/>
          <p:nvPr/>
        </p:nvSpPr>
        <p:spPr>
          <a:xfrm>
            <a:off x="2883754" y="5365316"/>
            <a:ext cx="184142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2,485,901</a:t>
            </a:r>
            <a:endParaRPr lang="en-US" sz="1400" dirty="0"/>
          </a:p>
        </p:txBody>
      </p:sp>
      <p:sp>
        <p:nvSpPr>
          <p:cNvPr id="29" name="Text 27"/>
          <p:cNvSpPr/>
          <p:nvPr/>
        </p:nvSpPr>
        <p:spPr>
          <a:xfrm>
            <a:off x="4531198" y="5387816"/>
            <a:ext cx="184142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982,187</a:t>
            </a:r>
            <a:endParaRPr lang="en-US" sz="1400" dirty="0"/>
          </a:p>
        </p:txBody>
      </p:sp>
      <p:sp>
        <p:nvSpPr>
          <p:cNvPr id="30" name="Text 28"/>
          <p:cNvSpPr/>
          <p:nvPr/>
        </p:nvSpPr>
        <p:spPr>
          <a:xfrm>
            <a:off x="6581784" y="5390287"/>
            <a:ext cx="1845231" cy="148709"/>
          </a:xfrm>
          <a:prstGeom prst="rect">
            <a:avLst/>
          </a:prstGeom>
          <a:noFill/>
          <a:ln/>
        </p:spPr>
        <p:txBody>
          <a:bodyPr wrap="none" lIns="0" tIns="0" rIns="0" bIns="0" rtlCol="0" anchor="t"/>
          <a:lstStyle/>
          <a:p>
            <a:pPr marL="0" indent="0" algn="l">
              <a:lnSpc>
                <a:spcPts val="1150"/>
              </a:lnSpc>
              <a:buNone/>
            </a:pPr>
            <a:r>
              <a:rPr lang="en-US" sz="1400" dirty="0">
                <a:solidFill>
                  <a:srgbClr val="384653"/>
                </a:solidFill>
                <a:latin typeface="Roboto" pitchFamily="34" charset="0"/>
                <a:ea typeface="Roboto" pitchFamily="34" charset="-122"/>
                <a:cs typeface="Roboto" pitchFamily="34" charset="-120"/>
              </a:rPr>
              <a:t>39.5%</a:t>
            </a:r>
            <a:endParaRPr lang="en-US" sz="1400" dirty="0"/>
          </a:p>
        </p:txBody>
      </p:sp>
      <p:sp>
        <p:nvSpPr>
          <p:cNvPr id="31" name="Text 29"/>
          <p:cNvSpPr/>
          <p:nvPr/>
        </p:nvSpPr>
        <p:spPr>
          <a:xfrm>
            <a:off x="511612" y="6100788"/>
            <a:ext cx="8205192" cy="148709"/>
          </a:xfrm>
          <a:prstGeom prst="rect">
            <a:avLst/>
          </a:prstGeom>
          <a:noFill/>
          <a:ln/>
        </p:spPr>
        <p:txBody>
          <a:bodyPr wrap="none" lIns="0" tIns="0" rIns="0" bIns="0" rtlCol="0" anchor="t"/>
          <a:lstStyle/>
          <a:p>
            <a:pPr marL="0" indent="0" algn="l">
              <a:lnSpc>
                <a:spcPts val="1150"/>
              </a:lnSpc>
              <a:buNone/>
            </a:pPr>
            <a:r>
              <a:rPr lang="en-US" b="1" dirty="0">
                <a:solidFill>
                  <a:srgbClr val="384653"/>
                </a:solidFill>
                <a:latin typeface="Roboto" pitchFamily="34" charset="0"/>
                <a:ea typeface="Roboto" pitchFamily="34" charset="-122"/>
                <a:cs typeface="Roboto" pitchFamily="34" charset="-120"/>
              </a:rPr>
              <a:t>Key Formula Applications:</a:t>
            </a:r>
            <a:endParaRPr lang="en-US" dirty="0"/>
          </a:p>
        </p:txBody>
      </p:sp>
      <p:sp>
        <p:nvSpPr>
          <p:cNvPr id="32" name="Text 30"/>
          <p:cNvSpPr/>
          <p:nvPr/>
        </p:nvSpPr>
        <p:spPr>
          <a:xfrm>
            <a:off x="404455" y="6727328"/>
            <a:ext cx="8205192" cy="148709"/>
          </a:xfrm>
          <a:prstGeom prst="rect">
            <a:avLst/>
          </a:prstGeom>
          <a:noFill/>
          <a:ln/>
        </p:spPr>
        <p:txBody>
          <a:bodyPr wrap="none" lIns="0" tIns="0" rIns="0" bIns="0" rtlCol="0" anchor="t"/>
          <a:lstStyle/>
          <a:p>
            <a:pPr marL="342900" indent="-342900" algn="l">
              <a:lnSpc>
                <a:spcPts val="1150"/>
              </a:lnSpc>
              <a:buSzPct val="100000"/>
              <a:buChar char="•"/>
            </a:pPr>
            <a:r>
              <a:rPr lang="en-US" sz="1600" dirty="0">
                <a:solidFill>
                  <a:srgbClr val="384653"/>
                </a:solidFill>
                <a:highlight>
                  <a:srgbClr val="EDECE8"/>
                </a:highlight>
                <a:latin typeface="Consolas" pitchFamily="34" charset="0"/>
                <a:ea typeface="Consolas" pitchFamily="34" charset="-122"/>
                <a:cs typeface="Consolas" pitchFamily="34" charset="-120"/>
              </a:rPr>
              <a:t>=SUMIF(Region_Range,"EAST",Sales_Range)</a:t>
            </a:r>
            <a:r>
              <a:rPr lang="en-US" sz="1600" dirty="0">
                <a:solidFill>
                  <a:srgbClr val="384653"/>
                </a:solidFill>
                <a:latin typeface="Roboto" pitchFamily="34" charset="0"/>
                <a:ea typeface="Roboto" pitchFamily="34" charset="-122"/>
                <a:cs typeface="Roboto" pitchFamily="34" charset="-120"/>
              </a:rPr>
              <a:t> for regional totals</a:t>
            </a:r>
            <a:endParaRPr lang="en-US" sz="1600" dirty="0"/>
          </a:p>
        </p:txBody>
      </p:sp>
      <p:sp>
        <p:nvSpPr>
          <p:cNvPr id="33" name="Text 31"/>
          <p:cNvSpPr/>
          <p:nvPr/>
        </p:nvSpPr>
        <p:spPr>
          <a:xfrm>
            <a:off x="392263" y="7197744"/>
            <a:ext cx="8205192" cy="148709"/>
          </a:xfrm>
          <a:prstGeom prst="rect">
            <a:avLst/>
          </a:prstGeom>
          <a:noFill/>
          <a:ln/>
        </p:spPr>
        <p:txBody>
          <a:bodyPr wrap="none" lIns="0" tIns="0" rIns="0" bIns="0" rtlCol="0" anchor="t"/>
          <a:lstStyle/>
          <a:p>
            <a:pPr marL="342900" indent="-342900" algn="l">
              <a:lnSpc>
                <a:spcPts val="1150"/>
              </a:lnSpc>
              <a:buSzPct val="100000"/>
              <a:buChar char="•"/>
            </a:pPr>
            <a:r>
              <a:rPr lang="en-US" sz="1600" dirty="0">
                <a:solidFill>
                  <a:srgbClr val="384653"/>
                </a:solidFill>
                <a:highlight>
                  <a:srgbClr val="EDECE8"/>
                </a:highlight>
                <a:latin typeface="Consolas" pitchFamily="34" charset="0"/>
                <a:ea typeface="Consolas" pitchFamily="34" charset="-122"/>
                <a:cs typeface="Consolas" pitchFamily="34" charset="-120"/>
              </a:rPr>
              <a:t>=AVERAGEIF(Category_Range,"Furniture",Discount_Range)</a:t>
            </a:r>
            <a:r>
              <a:rPr lang="en-US" sz="1600" dirty="0">
                <a:solidFill>
                  <a:srgbClr val="384653"/>
                </a:solidFill>
                <a:latin typeface="Roboto" pitchFamily="34" charset="0"/>
                <a:ea typeface="Roboto" pitchFamily="34" charset="-122"/>
                <a:cs typeface="Roboto" pitchFamily="34" charset="-120"/>
              </a:rPr>
              <a:t> for category-specific metrics</a:t>
            </a:r>
            <a:endParaRPr lang="en-US" sz="1600" dirty="0"/>
          </a:p>
        </p:txBody>
      </p:sp>
      <p:sp>
        <p:nvSpPr>
          <p:cNvPr id="34" name="Text 32"/>
          <p:cNvSpPr/>
          <p:nvPr/>
        </p:nvSpPr>
        <p:spPr>
          <a:xfrm>
            <a:off x="9021461" y="962173"/>
            <a:ext cx="5389483" cy="327422"/>
          </a:xfrm>
          <a:prstGeom prst="rect">
            <a:avLst/>
          </a:prstGeom>
          <a:noFill/>
          <a:ln/>
        </p:spPr>
        <p:txBody>
          <a:bodyPr wrap="none" lIns="0" tIns="0" rIns="0" bIns="0" rtlCol="0" anchor="t"/>
          <a:lstStyle/>
          <a:p>
            <a:pPr marL="0" indent="0" algn="ctr">
              <a:lnSpc>
                <a:spcPts val="2550"/>
              </a:lnSpc>
              <a:buNone/>
            </a:pPr>
            <a:r>
              <a:rPr lang="en-US" sz="4000" dirty="0">
                <a:solidFill>
                  <a:srgbClr val="384653"/>
                </a:solidFill>
                <a:latin typeface="Host Grotesk Medium" pitchFamily="34" charset="0"/>
                <a:ea typeface="Host Grotesk Medium" pitchFamily="34" charset="-122"/>
                <a:cs typeface="Host Grotesk Medium" pitchFamily="34" charset="-120"/>
              </a:rPr>
              <a:t>₹10.1M</a:t>
            </a:r>
            <a:endParaRPr lang="en-US" sz="4000" dirty="0"/>
          </a:p>
        </p:txBody>
      </p:sp>
      <p:sp>
        <p:nvSpPr>
          <p:cNvPr id="35" name="Text 33"/>
          <p:cNvSpPr/>
          <p:nvPr/>
        </p:nvSpPr>
        <p:spPr>
          <a:xfrm>
            <a:off x="11096005" y="1475303"/>
            <a:ext cx="1240393" cy="155019"/>
          </a:xfrm>
          <a:prstGeom prst="rect">
            <a:avLst/>
          </a:prstGeom>
          <a:noFill/>
          <a:ln/>
        </p:spPr>
        <p:txBody>
          <a:bodyPr wrap="none" lIns="0" tIns="0" rIns="0" bIns="0" rtlCol="0" anchor="t"/>
          <a:lstStyle/>
          <a:p>
            <a:pPr marL="0" indent="0" algn="ctr">
              <a:lnSpc>
                <a:spcPts val="1200"/>
              </a:lnSpc>
              <a:buNone/>
            </a:pPr>
            <a:r>
              <a:rPr lang="en-US" sz="1600" dirty="0">
                <a:solidFill>
                  <a:srgbClr val="384653"/>
                </a:solidFill>
                <a:latin typeface="Host Grotesk Medium" pitchFamily="34" charset="0"/>
                <a:ea typeface="Host Grotesk Medium" pitchFamily="34" charset="-122"/>
                <a:cs typeface="Host Grotesk Medium" pitchFamily="34" charset="-120"/>
              </a:rPr>
              <a:t>Total Sales</a:t>
            </a:r>
            <a:endParaRPr lang="en-US" sz="1600" dirty="0"/>
          </a:p>
        </p:txBody>
      </p:sp>
      <p:sp>
        <p:nvSpPr>
          <p:cNvPr id="36" name="Text 34"/>
          <p:cNvSpPr/>
          <p:nvPr/>
        </p:nvSpPr>
        <p:spPr>
          <a:xfrm>
            <a:off x="9021461" y="1699260"/>
            <a:ext cx="5389483" cy="148709"/>
          </a:xfrm>
          <a:prstGeom prst="rect">
            <a:avLst/>
          </a:prstGeom>
          <a:noFill/>
          <a:ln/>
        </p:spPr>
        <p:txBody>
          <a:bodyPr wrap="none" lIns="0" tIns="0" rIns="0" bIns="0" rtlCol="0" anchor="t"/>
          <a:lstStyle/>
          <a:p>
            <a:pPr marL="0" indent="0" algn="ctr">
              <a:lnSpc>
                <a:spcPts val="1150"/>
              </a:lnSpc>
              <a:buNone/>
            </a:pPr>
            <a:r>
              <a:rPr lang="en-US" sz="1400" dirty="0">
                <a:solidFill>
                  <a:srgbClr val="384653"/>
                </a:solidFill>
                <a:latin typeface="Roboto" pitchFamily="34" charset="0"/>
                <a:ea typeface="Roboto" pitchFamily="34" charset="-122"/>
                <a:cs typeface="Roboto" pitchFamily="34" charset="-120"/>
              </a:rPr>
              <a:t>Across all regions</a:t>
            </a:r>
            <a:endParaRPr lang="en-US" sz="1400" dirty="0"/>
          </a:p>
        </p:txBody>
      </p:sp>
      <p:sp>
        <p:nvSpPr>
          <p:cNvPr id="37" name="Text 35"/>
          <p:cNvSpPr/>
          <p:nvPr/>
        </p:nvSpPr>
        <p:spPr>
          <a:xfrm>
            <a:off x="8973002" y="2421123"/>
            <a:ext cx="5389483" cy="327422"/>
          </a:xfrm>
          <a:prstGeom prst="rect">
            <a:avLst/>
          </a:prstGeom>
          <a:noFill/>
          <a:ln/>
        </p:spPr>
        <p:txBody>
          <a:bodyPr wrap="none" lIns="0" tIns="0" rIns="0" bIns="0" rtlCol="0" anchor="t"/>
          <a:lstStyle/>
          <a:p>
            <a:pPr marL="0" indent="0" algn="ctr">
              <a:lnSpc>
                <a:spcPts val="2550"/>
              </a:lnSpc>
              <a:buNone/>
            </a:pPr>
            <a:r>
              <a:rPr lang="en-US" sz="4000" dirty="0">
                <a:solidFill>
                  <a:srgbClr val="384653"/>
                </a:solidFill>
                <a:latin typeface="Host Grotesk Medium" pitchFamily="34" charset="0"/>
                <a:ea typeface="Host Grotesk Medium" pitchFamily="34" charset="-122"/>
                <a:cs typeface="Host Grotesk Medium" pitchFamily="34" charset="-120"/>
              </a:rPr>
              <a:t>₹4.0M</a:t>
            </a:r>
            <a:endParaRPr lang="en-US" sz="4000" dirty="0"/>
          </a:p>
        </p:txBody>
      </p:sp>
      <p:sp>
        <p:nvSpPr>
          <p:cNvPr id="38" name="Text 36"/>
          <p:cNvSpPr/>
          <p:nvPr/>
        </p:nvSpPr>
        <p:spPr>
          <a:xfrm>
            <a:off x="11047546" y="2960035"/>
            <a:ext cx="1240393" cy="155019"/>
          </a:xfrm>
          <a:prstGeom prst="rect">
            <a:avLst/>
          </a:prstGeom>
          <a:noFill/>
          <a:ln/>
        </p:spPr>
        <p:txBody>
          <a:bodyPr wrap="none" lIns="0" tIns="0" rIns="0" bIns="0" rtlCol="0" anchor="t"/>
          <a:lstStyle/>
          <a:p>
            <a:pPr marL="0" indent="0" algn="ctr">
              <a:lnSpc>
                <a:spcPts val="1200"/>
              </a:lnSpc>
              <a:buNone/>
            </a:pPr>
            <a:r>
              <a:rPr lang="en-US" sz="1600" dirty="0">
                <a:solidFill>
                  <a:srgbClr val="384653"/>
                </a:solidFill>
                <a:latin typeface="Host Grotesk Medium" pitchFamily="34" charset="0"/>
                <a:ea typeface="Host Grotesk Medium" pitchFamily="34" charset="-122"/>
                <a:cs typeface="Host Grotesk Medium" pitchFamily="34" charset="-120"/>
              </a:rPr>
              <a:t>Total Profit</a:t>
            </a:r>
            <a:endParaRPr lang="en-US" sz="1600" dirty="0"/>
          </a:p>
        </p:txBody>
      </p:sp>
      <p:sp>
        <p:nvSpPr>
          <p:cNvPr id="39" name="Text 37"/>
          <p:cNvSpPr/>
          <p:nvPr/>
        </p:nvSpPr>
        <p:spPr>
          <a:xfrm>
            <a:off x="9021461" y="3172199"/>
            <a:ext cx="5389483" cy="148709"/>
          </a:xfrm>
          <a:prstGeom prst="rect">
            <a:avLst/>
          </a:prstGeom>
          <a:noFill/>
          <a:ln/>
        </p:spPr>
        <p:txBody>
          <a:bodyPr wrap="none" lIns="0" tIns="0" rIns="0" bIns="0" rtlCol="0" anchor="t"/>
          <a:lstStyle/>
          <a:p>
            <a:pPr marL="0" indent="0" algn="ctr">
              <a:lnSpc>
                <a:spcPts val="1150"/>
              </a:lnSpc>
              <a:buNone/>
            </a:pPr>
            <a:r>
              <a:rPr lang="en-US" sz="1600" dirty="0">
                <a:solidFill>
                  <a:srgbClr val="384653"/>
                </a:solidFill>
                <a:latin typeface="Roboto" pitchFamily="34" charset="0"/>
                <a:ea typeface="Roboto" pitchFamily="34" charset="-122"/>
                <a:cs typeface="Roboto" pitchFamily="34" charset="-120"/>
              </a:rPr>
              <a:t>40% margin average</a:t>
            </a:r>
            <a:endParaRPr lang="en-US" sz="1600" dirty="0"/>
          </a:p>
        </p:txBody>
      </p:sp>
      <p:sp>
        <p:nvSpPr>
          <p:cNvPr id="40" name="Text 38"/>
          <p:cNvSpPr/>
          <p:nvPr/>
        </p:nvSpPr>
        <p:spPr>
          <a:xfrm>
            <a:off x="9102814" y="3943320"/>
            <a:ext cx="5389483" cy="327422"/>
          </a:xfrm>
          <a:prstGeom prst="rect">
            <a:avLst/>
          </a:prstGeom>
          <a:noFill/>
          <a:ln/>
        </p:spPr>
        <p:txBody>
          <a:bodyPr wrap="none" lIns="0" tIns="0" rIns="0" bIns="0" rtlCol="0" anchor="t"/>
          <a:lstStyle/>
          <a:p>
            <a:pPr marL="0" indent="0" algn="ctr">
              <a:lnSpc>
                <a:spcPts val="2550"/>
              </a:lnSpc>
              <a:buNone/>
            </a:pPr>
            <a:r>
              <a:rPr lang="en-US" sz="4000" dirty="0">
                <a:solidFill>
                  <a:srgbClr val="384653"/>
                </a:solidFill>
                <a:latin typeface="Host Grotesk Medium" pitchFamily="34" charset="0"/>
                <a:ea typeface="Host Grotesk Medium" pitchFamily="34" charset="-122"/>
                <a:cs typeface="Host Grotesk Medium" pitchFamily="34" charset="-120"/>
              </a:rPr>
              <a:t>25.23%</a:t>
            </a:r>
            <a:endParaRPr lang="en-US" sz="4000" dirty="0"/>
          </a:p>
        </p:txBody>
      </p:sp>
      <p:sp>
        <p:nvSpPr>
          <p:cNvPr id="41" name="Text 39"/>
          <p:cNvSpPr/>
          <p:nvPr/>
        </p:nvSpPr>
        <p:spPr>
          <a:xfrm>
            <a:off x="11182159" y="4440776"/>
            <a:ext cx="1240393" cy="155019"/>
          </a:xfrm>
          <a:prstGeom prst="rect">
            <a:avLst/>
          </a:prstGeom>
          <a:noFill/>
          <a:ln/>
        </p:spPr>
        <p:txBody>
          <a:bodyPr wrap="none" lIns="0" tIns="0" rIns="0" bIns="0" rtlCol="0" anchor="t"/>
          <a:lstStyle/>
          <a:p>
            <a:pPr marL="0" indent="0" algn="ctr">
              <a:lnSpc>
                <a:spcPts val="1200"/>
              </a:lnSpc>
              <a:buNone/>
            </a:pPr>
            <a:r>
              <a:rPr lang="en-US" sz="1600" dirty="0">
                <a:solidFill>
                  <a:srgbClr val="384653"/>
                </a:solidFill>
                <a:latin typeface="Host Grotesk Medium" pitchFamily="34" charset="0"/>
                <a:ea typeface="Host Grotesk Medium" pitchFamily="34" charset="-122"/>
                <a:cs typeface="Host Grotesk Medium" pitchFamily="34" charset="-120"/>
              </a:rPr>
              <a:t>Furniture Discount</a:t>
            </a:r>
            <a:endParaRPr lang="en-US" sz="1600" dirty="0"/>
          </a:p>
        </p:txBody>
      </p:sp>
      <p:sp>
        <p:nvSpPr>
          <p:cNvPr id="42" name="Text 40"/>
          <p:cNvSpPr/>
          <p:nvPr/>
        </p:nvSpPr>
        <p:spPr>
          <a:xfrm>
            <a:off x="9059204" y="4672285"/>
            <a:ext cx="5389483" cy="148709"/>
          </a:xfrm>
          <a:prstGeom prst="rect">
            <a:avLst/>
          </a:prstGeom>
          <a:noFill/>
          <a:ln/>
        </p:spPr>
        <p:txBody>
          <a:bodyPr wrap="none" lIns="0" tIns="0" rIns="0" bIns="0" rtlCol="0" anchor="t"/>
          <a:lstStyle/>
          <a:p>
            <a:pPr marL="0" indent="0" algn="ctr">
              <a:lnSpc>
                <a:spcPts val="1150"/>
              </a:lnSpc>
              <a:buNone/>
            </a:pPr>
            <a:r>
              <a:rPr lang="en-US" sz="1400" dirty="0">
                <a:solidFill>
                  <a:srgbClr val="384653"/>
                </a:solidFill>
                <a:latin typeface="Roboto" pitchFamily="34" charset="0"/>
                <a:ea typeface="Roboto" pitchFamily="34" charset="-122"/>
                <a:cs typeface="Roboto" pitchFamily="34" charset="-120"/>
              </a:rPr>
              <a:t>Category average</a:t>
            </a:r>
            <a:endParaRPr lang="en-US" sz="1400" dirty="0"/>
          </a:p>
        </p:txBody>
      </p:sp>
      <p:pic>
        <p:nvPicPr>
          <p:cNvPr id="43" name="Image 0" descr="preencoded.png"/>
          <p:cNvPicPr>
            <a:picLocks noChangeAspect="1"/>
          </p:cNvPicPr>
          <p:nvPr/>
        </p:nvPicPr>
        <p:blipFill>
          <a:blip r:embed="rId3"/>
          <a:stretch>
            <a:fillRect/>
          </a:stretch>
        </p:blipFill>
        <p:spPr>
          <a:xfrm>
            <a:off x="9612272" y="5369312"/>
            <a:ext cx="4613673" cy="2716032"/>
          </a:xfrm>
          <a:prstGeom prst="rect">
            <a:avLst/>
          </a:prstGeom>
          <a:ln>
            <a:noFill/>
          </a:ln>
          <a:effectLst>
            <a:softEdge rad="112500"/>
          </a:effectLst>
        </p:spPr>
      </p:pic>
      <p:sp>
        <p:nvSpPr>
          <p:cNvPr id="44" name="Text 41"/>
          <p:cNvSpPr/>
          <p:nvPr/>
        </p:nvSpPr>
        <p:spPr>
          <a:xfrm>
            <a:off x="396835" y="10161627"/>
            <a:ext cx="13836729" cy="148709"/>
          </a:xfrm>
          <a:prstGeom prst="rect">
            <a:avLst/>
          </a:prstGeom>
          <a:noFill/>
          <a:ln/>
        </p:spPr>
        <p:txBody>
          <a:bodyPr wrap="none" lIns="0" tIns="0" rIns="0" bIns="0" rtlCol="0" anchor="t"/>
          <a:lstStyle/>
          <a:p>
            <a:pPr marL="0" indent="0" algn="l">
              <a:lnSpc>
                <a:spcPts val="1150"/>
              </a:lnSpc>
              <a:buNone/>
            </a:pPr>
            <a:r>
              <a:rPr lang="en-US" sz="750" dirty="0">
                <a:solidFill>
                  <a:srgbClr val="384653"/>
                </a:solidFill>
                <a:latin typeface="Roboto" pitchFamily="34" charset="0"/>
                <a:ea typeface="Roboto" pitchFamily="34" charset="-122"/>
                <a:cs typeface="Roboto" pitchFamily="34" charset="-120"/>
              </a:rPr>
              <a:t>Analysis revealed that whilst East leads in absolute sales volume, South achieves superior profit margins. The Furniture category showed average discounting of 25.23% with corresponding profit of ₹1,023 per order.</a:t>
            </a:r>
            <a:endParaRPr lang="en-US" sz="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24138"/>
            <a:ext cx="9697045" cy="620078"/>
          </a:xfrm>
          <a:prstGeom prst="rect">
            <a:avLst/>
          </a:prstGeom>
          <a:noFill/>
          <a:ln/>
        </p:spPr>
        <p:txBody>
          <a:bodyPr wrap="none" lIns="0" tIns="0" rIns="0" bIns="0" rtlCol="0" anchor="t"/>
          <a:lstStyle/>
          <a:p>
            <a:pPr marL="0" indent="0" algn="l">
              <a:lnSpc>
                <a:spcPts val="4850"/>
              </a:lnSpc>
              <a:buNone/>
            </a:pPr>
            <a:r>
              <a:rPr lang="en-US" sz="3900" dirty="0">
                <a:solidFill>
                  <a:srgbClr val="2E3C4E"/>
                </a:solidFill>
                <a:latin typeface="Host Grotesk Medium" pitchFamily="34" charset="0"/>
                <a:ea typeface="Host Grotesk Medium" pitchFamily="34" charset="-122"/>
                <a:cs typeface="Host Grotesk Medium" pitchFamily="34" charset="-120"/>
              </a:rPr>
              <a:t>Task 5: Dynamic Analysis with Pivot Tables</a:t>
            </a:r>
            <a:endParaRPr lang="en-US" sz="3900" dirty="0"/>
          </a:p>
        </p:txBody>
      </p:sp>
      <p:sp>
        <p:nvSpPr>
          <p:cNvPr id="3" name="Text 1"/>
          <p:cNvSpPr/>
          <p:nvPr/>
        </p:nvSpPr>
        <p:spPr>
          <a:xfrm>
            <a:off x="793790" y="1840230"/>
            <a:ext cx="3735586" cy="372070"/>
          </a:xfrm>
          <a:prstGeom prst="rect">
            <a:avLst/>
          </a:prstGeom>
          <a:noFill/>
          <a:ln/>
        </p:spPr>
        <p:txBody>
          <a:bodyPr wrap="none" lIns="0" tIns="0" rIns="0" bIns="0" rtlCol="0" anchor="t"/>
          <a:lstStyle/>
          <a:p>
            <a:pPr marL="0" indent="0" algn="l">
              <a:lnSpc>
                <a:spcPts val="2900"/>
              </a:lnSpc>
              <a:buNone/>
            </a:pPr>
            <a:r>
              <a:rPr lang="en-US" sz="2300" b="1" dirty="0">
                <a:solidFill>
                  <a:srgbClr val="2E3C4E"/>
                </a:solidFill>
                <a:latin typeface="Host Grotesk Medium" pitchFamily="34" charset="0"/>
                <a:ea typeface="Host Grotesk Medium" pitchFamily="34" charset="-122"/>
                <a:cs typeface="Host Grotesk Medium" pitchFamily="34" charset="-120"/>
              </a:rPr>
              <a:t>Interactive Data Exploration</a:t>
            </a:r>
            <a:endParaRPr lang="en-US" sz="2300" b="1" dirty="0"/>
          </a:p>
        </p:txBody>
      </p:sp>
      <p:sp>
        <p:nvSpPr>
          <p:cNvPr id="4" name="Text 2"/>
          <p:cNvSpPr/>
          <p:nvPr/>
        </p:nvSpPr>
        <p:spPr>
          <a:xfrm>
            <a:off x="793790" y="2410658"/>
            <a:ext cx="5602962" cy="1785938"/>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Pivot tables transformed the static dataset into a dynamic analytical tool, enabling stakeholders to explore data from multiple perspectives instantly. By configuring regions as rows and categories as columns, with sales and profit as values, the analysis became immediately accessible to non-technical users.</a:t>
            </a:r>
            <a:endParaRPr lang="en-US" sz="1550" dirty="0"/>
          </a:p>
        </p:txBody>
      </p:sp>
      <p:sp>
        <p:nvSpPr>
          <p:cNvPr id="5" name="Text 3"/>
          <p:cNvSpPr/>
          <p:nvPr/>
        </p:nvSpPr>
        <p:spPr>
          <a:xfrm>
            <a:off x="793790" y="4375190"/>
            <a:ext cx="5602962" cy="297656"/>
          </a:xfrm>
          <a:prstGeom prst="rect">
            <a:avLst/>
          </a:prstGeom>
          <a:noFill/>
          <a:ln/>
        </p:spPr>
        <p:txBody>
          <a:bodyPr wrap="none" lIns="0" tIns="0" rIns="0" bIns="0" rtlCol="0" anchor="t"/>
          <a:lstStyle/>
          <a:p>
            <a:pPr marL="0" indent="0" algn="l">
              <a:lnSpc>
                <a:spcPts val="2300"/>
              </a:lnSpc>
              <a:buNone/>
            </a:pPr>
            <a:r>
              <a:rPr lang="en-US" sz="1550" b="1" dirty="0">
                <a:solidFill>
                  <a:srgbClr val="384653"/>
                </a:solidFill>
                <a:latin typeface="Roboto" pitchFamily="34" charset="0"/>
                <a:ea typeface="Roboto" pitchFamily="34" charset="-122"/>
                <a:cs typeface="Roboto" pitchFamily="34" charset="-120"/>
              </a:rPr>
              <a:t>Configuration:</a:t>
            </a:r>
            <a:endParaRPr lang="en-US" sz="1550" b="1" dirty="0"/>
          </a:p>
        </p:txBody>
      </p:sp>
      <p:sp>
        <p:nvSpPr>
          <p:cNvPr id="6" name="Text 4"/>
          <p:cNvSpPr/>
          <p:nvPr/>
        </p:nvSpPr>
        <p:spPr>
          <a:xfrm>
            <a:off x="793790" y="4851440"/>
            <a:ext cx="5602962" cy="297656"/>
          </a:xfrm>
          <a:prstGeom prst="rect">
            <a:avLst/>
          </a:prstGeom>
          <a:noFill/>
          <a:ln/>
        </p:spPr>
        <p:txBody>
          <a:bodyPr wrap="none" lIns="0" tIns="0" rIns="0" bIns="0" rtlCol="0" anchor="t"/>
          <a:lstStyle/>
          <a:p>
            <a:pPr marL="342900" indent="-342900" algn="l">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Data source: "WorkingPivotforPT" sheet</a:t>
            </a:r>
            <a:endParaRPr lang="en-US" sz="1550" dirty="0"/>
          </a:p>
        </p:txBody>
      </p:sp>
      <p:sp>
        <p:nvSpPr>
          <p:cNvPr id="7" name="Text 5"/>
          <p:cNvSpPr/>
          <p:nvPr/>
        </p:nvSpPr>
        <p:spPr>
          <a:xfrm>
            <a:off x="793790" y="5218509"/>
            <a:ext cx="5602962" cy="297656"/>
          </a:xfrm>
          <a:prstGeom prst="rect">
            <a:avLst/>
          </a:prstGeom>
          <a:noFill/>
          <a:ln/>
        </p:spPr>
        <p:txBody>
          <a:bodyPr wrap="none" lIns="0" tIns="0" rIns="0" bIns="0" rtlCol="0" anchor="t"/>
          <a:lstStyle/>
          <a:p>
            <a:pPr marL="342900" indent="-342900" algn="l">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Row labels: Region</a:t>
            </a:r>
            <a:endParaRPr lang="en-US" sz="1550" dirty="0"/>
          </a:p>
        </p:txBody>
      </p:sp>
      <p:sp>
        <p:nvSpPr>
          <p:cNvPr id="8" name="Text 6"/>
          <p:cNvSpPr/>
          <p:nvPr/>
        </p:nvSpPr>
        <p:spPr>
          <a:xfrm>
            <a:off x="793790" y="5585579"/>
            <a:ext cx="5602962" cy="297656"/>
          </a:xfrm>
          <a:prstGeom prst="rect">
            <a:avLst/>
          </a:prstGeom>
          <a:noFill/>
          <a:ln/>
        </p:spPr>
        <p:txBody>
          <a:bodyPr wrap="none" lIns="0" tIns="0" rIns="0" bIns="0" rtlCol="0" anchor="t"/>
          <a:lstStyle/>
          <a:p>
            <a:pPr marL="342900" indent="-342900" algn="l">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Column labels: Product Category</a:t>
            </a:r>
            <a:endParaRPr lang="en-US" sz="1550" dirty="0"/>
          </a:p>
        </p:txBody>
      </p:sp>
      <p:sp>
        <p:nvSpPr>
          <p:cNvPr id="9" name="Text 7"/>
          <p:cNvSpPr/>
          <p:nvPr/>
        </p:nvSpPr>
        <p:spPr>
          <a:xfrm>
            <a:off x="793790" y="5952649"/>
            <a:ext cx="5602962" cy="297656"/>
          </a:xfrm>
          <a:prstGeom prst="rect">
            <a:avLst/>
          </a:prstGeom>
          <a:noFill/>
          <a:ln/>
        </p:spPr>
        <p:txBody>
          <a:bodyPr wrap="none" lIns="0" tIns="0" rIns="0" bIns="0" rtlCol="0" anchor="t"/>
          <a:lstStyle/>
          <a:p>
            <a:pPr marL="342900" indent="-342900" algn="l">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Values: Sum of Sales Amount, Sum of Profit</a:t>
            </a:r>
            <a:endParaRPr lang="en-US" sz="1550" dirty="0"/>
          </a:p>
        </p:txBody>
      </p:sp>
      <p:sp>
        <p:nvSpPr>
          <p:cNvPr id="10" name="Text 8"/>
          <p:cNvSpPr/>
          <p:nvPr/>
        </p:nvSpPr>
        <p:spPr>
          <a:xfrm>
            <a:off x="793790" y="6319718"/>
            <a:ext cx="5602962" cy="297656"/>
          </a:xfrm>
          <a:prstGeom prst="rect">
            <a:avLst/>
          </a:prstGeom>
          <a:noFill/>
          <a:ln/>
        </p:spPr>
        <p:txBody>
          <a:bodyPr wrap="none" lIns="0" tIns="0" rIns="0" bIns="0" rtlCol="0" anchor="t"/>
          <a:lstStyle/>
          <a:p>
            <a:pPr marL="342900" indent="-342900" algn="l">
              <a:lnSpc>
                <a:spcPts val="2300"/>
              </a:lnSpc>
              <a:buSzPct val="100000"/>
              <a:buChar char="•"/>
            </a:pPr>
            <a:r>
              <a:rPr lang="en-US" sz="1550" dirty="0">
                <a:solidFill>
                  <a:srgbClr val="384653"/>
                </a:solidFill>
                <a:latin typeface="Roboto" pitchFamily="34" charset="0"/>
                <a:ea typeface="Roboto" pitchFamily="34" charset="-122"/>
                <a:cs typeface="Roboto" pitchFamily="34" charset="-120"/>
              </a:rPr>
              <a:t>Slicers added: Region and Category filters</a:t>
            </a:r>
            <a:endParaRPr lang="en-US" sz="1550" dirty="0"/>
          </a:p>
        </p:txBody>
      </p:sp>
      <p:sp>
        <p:nvSpPr>
          <p:cNvPr id="11" name="Shape 9"/>
          <p:cNvSpPr/>
          <p:nvPr/>
        </p:nvSpPr>
        <p:spPr>
          <a:xfrm>
            <a:off x="6888480" y="1865114"/>
            <a:ext cx="6955631" cy="4258628"/>
          </a:xfrm>
          <a:prstGeom prst="roundRect">
            <a:avLst>
              <a:gd name="adj" fmla="val 1957"/>
            </a:avLst>
          </a:prstGeom>
          <a:solidFill>
            <a:schemeClr val="accent6">
              <a:lumMod val="60000"/>
              <a:lumOff val="40000"/>
            </a:schemeClr>
          </a:solidFill>
          <a:ln w="7620">
            <a:solidFill>
              <a:srgbClr val="000000">
                <a:alpha val="8000"/>
              </a:srgbClr>
            </a:solidFill>
            <a:prstDash val="solid"/>
          </a:ln>
        </p:spPr>
        <p:txBody>
          <a:bodyPr/>
          <a:lstStyle/>
          <a:p>
            <a:endParaRPr lang="en-US"/>
          </a:p>
        </p:txBody>
      </p:sp>
      <p:sp>
        <p:nvSpPr>
          <p:cNvPr id="12" name="Shape 10"/>
          <p:cNvSpPr/>
          <p:nvPr/>
        </p:nvSpPr>
        <p:spPr>
          <a:xfrm>
            <a:off x="6896100" y="1872734"/>
            <a:ext cx="6942415" cy="848678"/>
          </a:xfrm>
          <a:prstGeom prst="rect">
            <a:avLst/>
          </a:prstGeom>
          <a:solidFill>
            <a:srgbClr val="FFFFFF">
              <a:alpha val="4000"/>
            </a:srgbClr>
          </a:solidFill>
          <a:ln/>
        </p:spPr>
        <p:txBody>
          <a:bodyPr/>
          <a:lstStyle/>
          <a:p>
            <a:endParaRPr lang="en-US"/>
          </a:p>
        </p:txBody>
      </p:sp>
      <p:sp>
        <p:nvSpPr>
          <p:cNvPr id="13" name="Text 11"/>
          <p:cNvSpPr/>
          <p:nvPr/>
        </p:nvSpPr>
        <p:spPr>
          <a:xfrm>
            <a:off x="7095173" y="1999417"/>
            <a:ext cx="591145" cy="595313"/>
          </a:xfrm>
          <a:prstGeom prst="rect">
            <a:avLst/>
          </a:prstGeom>
          <a:noFill/>
          <a:ln/>
        </p:spPr>
        <p:txBody>
          <a:bodyPr wrap="square" lIns="0" tIns="0" rIns="0" bIns="0" rtlCol="0" anchor="t"/>
          <a:lstStyle/>
          <a:p>
            <a:pPr marL="0" indent="0" algn="l">
              <a:lnSpc>
                <a:spcPts val="2300"/>
              </a:lnSpc>
              <a:buNone/>
            </a:pPr>
            <a:r>
              <a:rPr lang="en-US" sz="1550" b="1" dirty="0">
                <a:solidFill>
                  <a:srgbClr val="384653"/>
                </a:solidFill>
                <a:latin typeface="Roboto" pitchFamily="34" charset="0"/>
                <a:ea typeface="Roboto" pitchFamily="34" charset="-122"/>
                <a:cs typeface="Roboto" pitchFamily="34" charset="-120"/>
              </a:rPr>
              <a:t>Region</a:t>
            </a:r>
            <a:endParaRPr lang="en-US" sz="1550" dirty="0"/>
          </a:p>
        </p:txBody>
      </p:sp>
      <p:sp>
        <p:nvSpPr>
          <p:cNvPr id="14" name="Text 12"/>
          <p:cNvSpPr/>
          <p:nvPr/>
        </p:nvSpPr>
        <p:spPr>
          <a:xfrm>
            <a:off x="8090654" y="1999417"/>
            <a:ext cx="587335" cy="595313"/>
          </a:xfrm>
          <a:prstGeom prst="rect">
            <a:avLst/>
          </a:prstGeom>
          <a:noFill/>
          <a:ln/>
        </p:spPr>
        <p:txBody>
          <a:bodyPr wrap="square" lIns="0" tIns="0" rIns="0" bIns="0" rtlCol="0" anchor="t"/>
          <a:lstStyle/>
          <a:p>
            <a:pPr marL="0" indent="0" algn="l">
              <a:lnSpc>
                <a:spcPts val="2300"/>
              </a:lnSpc>
              <a:buNone/>
            </a:pPr>
            <a:r>
              <a:rPr lang="en-US" sz="1550" b="1" dirty="0">
                <a:solidFill>
                  <a:srgbClr val="384653"/>
                </a:solidFill>
                <a:latin typeface="Roboto" pitchFamily="34" charset="0"/>
                <a:ea typeface="Roboto" pitchFamily="34" charset="-122"/>
                <a:cs typeface="Roboto" pitchFamily="34" charset="-120"/>
              </a:rPr>
              <a:t>Clothing</a:t>
            </a:r>
            <a:endParaRPr lang="en-US" sz="1550" dirty="0"/>
          </a:p>
        </p:txBody>
      </p:sp>
      <p:sp>
        <p:nvSpPr>
          <p:cNvPr id="15" name="Text 13"/>
          <p:cNvSpPr/>
          <p:nvPr/>
        </p:nvSpPr>
        <p:spPr>
          <a:xfrm>
            <a:off x="9082326" y="1999417"/>
            <a:ext cx="587335" cy="595313"/>
          </a:xfrm>
          <a:prstGeom prst="rect">
            <a:avLst/>
          </a:prstGeom>
          <a:noFill/>
          <a:ln/>
        </p:spPr>
        <p:txBody>
          <a:bodyPr wrap="square" lIns="0" tIns="0" rIns="0" bIns="0" rtlCol="0" anchor="t"/>
          <a:lstStyle/>
          <a:p>
            <a:pPr marL="0" indent="0" algn="l">
              <a:lnSpc>
                <a:spcPts val="2300"/>
              </a:lnSpc>
              <a:buNone/>
            </a:pPr>
            <a:r>
              <a:rPr lang="en-US" sz="1550" b="1" dirty="0">
                <a:solidFill>
                  <a:srgbClr val="384653"/>
                </a:solidFill>
                <a:latin typeface="Roboto" pitchFamily="34" charset="0"/>
                <a:ea typeface="Roboto" pitchFamily="34" charset="-122"/>
                <a:cs typeface="Roboto" pitchFamily="34" charset="-120"/>
              </a:rPr>
              <a:t>Electronics</a:t>
            </a:r>
            <a:endParaRPr lang="en-US" sz="1550" dirty="0"/>
          </a:p>
        </p:txBody>
      </p:sp>
      <p:sp>
        <p:nvSpPr>
          <p:cNvPr id="16" name="Text 14"/>
          <p:cNvSpPr/>
          <p:nvPr/>
        </p:nvSpPr>
        <p:spPr>
          <a:xfrm>
            <a:off x="10073997" y="1999417"/>
            <a:ext cx="587335" cy="595313"/>
          </a:xfrm>
          <a:prstGeom prst="rect">
            <a:avLst/>
          </a:prstGeom>
          <a:noFill/>
          <a:ln/>
        </p:spPr>
        <p:txBody>
          <a:bodyPr wrap="square" lIns="0" tIns="0" rIns="0" bIns="0" rtlCol="0" anchor="t"/>
          <a:lstStyle/>
          <a:p>
            <a:pPr marL="0" indent="0" algn="l">
              <a:lnSpc>
                <a:spcPts val="2300"/>
              </a:lnSpc>
              <a:buNone/>
            </a:pPr>
            <a:r>
              <a:rPr lang="en-US" sz="1550" b="1" dirty="0">
                <a:solidFill>
                  <a:srgbClr val="384653"/>
                </a:solidFill>
                <a:latin typeface="Roboto" pitchFamily="34" charset="0"/>
                <a:ea typeface="Roboto" pitchFamily="34" charset="-122"/>
                <a:cs typeface="Roboto" pitchFamily="34" charset="-120"/>
              </a:rPr>
              <a:t>Furniture</a:t>
            </a:r>
            <a:endParaRPr lang="en-US" sz="1550" dirty="0"/>
          </a:p>
        </p:txBody>
      </p:sp>
      <p:sp>
        <p:nvSpPr>
          <p:cNvPr id="17" name="Text 15"/>
          <p:cNvSpPr/>
          <p:nvPr/>
        </p:nvSpPr>
        <p:spPr>
          <a:xfrm>
            <a:off x="11065669" y="1999417"/>
            <a:ext cx="587335" cy="595313"/>
          </a:xfrm>
          <a:prstGeom prst="rect">
            <a:avLst/>
          </a:prstGeom>
          <a:noFill/>
          <a:ln/>
        </p:spPr>
        <p:txBody>
          <a:bodyPr wrap="square" lIns="0" tIns="0" rIns="0" bIns="0" rtlCol="0" anchor="t"/>
          <a:lstStyle/>
          <a:p>
            <a:pPr marL="0" indent="0" algn="l">
              <a:lnSpc>
                <a:spcPts val="2300"/>
              </a:lnSpc>
              <a:buNone/>
            </a:pPr>
            <a:r>
              <a:rPr lang="en-US" sz="1550" b="1" dirty="0">
                <a:solidFill>
                  <a:srgbClr val="384653"/>
                </a:solidFill>
                <a:latin typeface="Roboto" pitchFamily="34" charset="0"/>
                <a:ea typeface="Roboto" pitchFamily="34" charset="-122"/>
                <a:cs typeface="Roboto" pitchFamily="34" charset="-120"/>
              </a:rPr>
              <a:t>Groceries</a:t>
            </a:r>
            <a:endParaRPr lang="en-US" sz="1550" dirty="0"/>
          </a:p>
        </p:txBody>
      </p:sp>
      <p:sp>
        <p:nvSpPr>
          <p:cNvPr id="18" name="Text 16"/>
          <p:cNvSpPr/>
          <p:nvPr/>
        </p:nvSpPr>
        <p:spPr>
          <a:xfrm>
            <a:off x="12057340" y="1999417"/>
            <a:ext cx="587335" cy="595313"/>
          </a:xfrm>
          <a:prstGeom prst="rect">
            <a:avLst/>
          </a:prstGeom>
          <a:noFill/>
          <a:ln/>
        </p:spPr>
        <p:txBody>
          <a:bodyPr wrap="square" lIns="0" tIns="0" rIns="0" bIns="0" rtlCol="0" anchor="t"/>
          <a:lstStyle/>
          <a:p>
            <a:pPr marL="0" indent="0" algn="l">
              <a:lnSpc>
                <a:spcPts val="2300"/>
              </a:lnSpc>
              <a:buNone/>
            </a:pPr>
            <a:r>
              <a:rPr lang="en-US" sz="1550" b="1" dirty="0">
                <a:solidFill>
                  <a:srgbClr val="384653"/>
                </a:solidFill>
                <a:latin typeface="Roboto" pitchFamily="34" charset="0"/>
                <a:ea typeface="Roboto" pitchFamily="34" charset="-122"/>
                <a:cs typeface="Roboto" pitchFamily="34" charset="-120"/>
              </a:rPr>
              <a:t>Sports</a:t>
            </a:r>
            <a:endParaRPr lang="en-US" sz="1550" dirty="0"/>
          </a:p>
        </p:txBody>
      </p:sp>
      <p:sp>
        <p:nvSpPr>
          <p:cNvPr id="19" name="Text 17"/>
          <p:cNvSpPr/>
          <p:nvPr/>
        </p:nvSpPr>
        <p:spPr>
          <a:xfrm>
            <a:off x="13049012" y="1999417"/>
            <a:ext cx="591145" cy="297656"/>
          </a:xfrm>
          <a:prstGeom prst="rect">
            <a:avLst/>
          </a:prstGeom>
          <a:noFill/>
          <a:ln/>
        </p:spPr>
        <p:txBody>
          <a:bodyPr wrap="none" lIns="0" tIns="0" rIns="0" bIns="0" rtlCol="0" anchor="t"/>
          <a:lstStyle/>
          <a:p>
            <a:pPr marL="0" indent="0" algn="l">
              <a:lnSpc>
                <a:spcPts val="2300"/>
              </a:lnSpc>
              <a:buNone/>
            </a:pPr>
            <a:r>
              <a:rPr lang="en-US" sz="1550" b="1" dirty="0">
                <a:solidFill>
                  <a:srgbClr val="384653"/>
                </a:solidFill>
                <a:latin typeface="Roboto" pitchFamily="34" charset="0"/>
                <a:ea typeface="Roboto" pitchFamily="34" charset="-122"/>
                <a:cs typeface="Roboto" pitchFamily="34" charset="-120"/>
              </a:rPr>
              <a:t>Total</a:t>
            </a:r>
            <a:endParaRPr lang="en-US" sz="1550" dirty="0"/>
          </a:p>
        </p:txBody>
      </p:sp>
      <p:sp>
        <p:nvSpPr>
          <p:cNvPr id="20" name="Shape 18"/>
          <p:cNvSpPr/>
          <p:nvPr/>
        </p:nvSpPr>
        <p:spPr>
          <a:xfrm>
            <a:off x="6896100" y="2721412"/>
            <a:ext cx="6942415" cy="848678"/>
          </a:xfrm>
          <a:prstGeom prst="rect">
            <a:avLst/>
          </a:prstGeom>
          <a:solidFill>
            <a:srgbClr val="000000">
              <a:alpha val="4000"/>
            </a:srgbClr>
          </a:solidFill>
          <a:ln/>
        </p:spPr>
        <p:txBody>
          <a:bodyPr/>
          <a:lstStyle/>
          <a:p>
            <a:endParaRPr lang="en-US"/>
          </a:p>
        </p:txBody>
      </p:sp>
      <p:sp>
        <p:nvSpPr>
          <p:cNvPr id="21" name="Text 19"/>
          <p:cNvSpPr/>
          <p:nvPr/>
        </p:nvSpPr>
        <p:spPr>
          <a:xfrm>
            <a:off x="7095173" y="2848094"/>
            <a:ext cx="591145" cy="297656"/>
          </a:xfrm>
          <a:prstGeom prst="rect">
            <a:avLst/>
          </a:prstGeom>
          <a:noFill/>
          <a:ln/>
        </p:spPr>
        <p:txBody>
          <a:bodyPr wrap="non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EAST</a:t>
            </a:r>
            <a:endParaRPr lang="en-US" sz="1550" dirty="0"/>
          </a:p>
        </p:txBody>
      </p:sp>
      <p:sp>
        <p:nvSpPr>
          <p:cNvPr id="22" name="Text 20"/>
          <p:cNvSpPr/>
          <p:nvPr/>
        </p:nvSpPr>
        <p:spPr>
          <a:xfrm>
            <a:off x="8090654" y="2848094"/>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558,000</a:t>
            </a:r>
            <a:endParaRPr lang="en-US" sz="1550" dirty="0"/>
          </a:p>
        </p:txBody>
      </p:sp>
      <p:sp>
        <p:nvSpPr>
          <p:cNvPr id="23" name="Text 21"/>
          <p:cNvSpPr/>
          <p:nvPr/>
        </p:nvSpPr>
        <p:spPr>
          <a:xfrm>
            <a:off x="9082326" y="2848094"/>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449,000</a:t>
            </a:r>
            <a:endParaRPr lang="en-US" sz="1550" dirty="0"/>
          </a:p>
        </p:txBody>
      </p:sp>
      <p:sp>
        <p:nvSpPr>
          <p:cNvPr id="24" name="Text 22"/>
          <p:cNvSpPr/>
          <p:nvPr/>
        </p:nvSpPr>
        <p:spPr>
          <a:xfrm>
            <a:off x="10073997" y="2848094"/>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527,000</a:t>
            </a:r>
            <a:endParaRPr lang="en-US" sz="1550" dirty="0"/>
          </a:p>
        </p:txBody>
      </p:sp>
      <p:sp>
        <p:nvSpPr>
          <p:cNvPr id="25" name="Text 23"/>
          <p:cNvSpPr/>
          <p:nvPr/>
        </p:nvSpPr>
        <p:spPr>
          <a:xfrm>
            <a:off x="11065669" y="2848094"/>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486,000</a:t>
            </a:r>
            <a:endParaRPr lang="en-US" sz="1550" dirty="0"/>
          </a:p>
        </p:txBody>
      </p:sp>
      <p:sp>
        <p:nvSpPr>
          <p:cNvPr id="26" name="Text 24"/>
          <p:cNvSpPr/>
          <p:nvPr/>
        </p:nvSpPr>
        <p:spPr>
          <a:xfrm>
            <a:off x="12057340" y="2848094"/>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568,000</a:t>
            </a:r>
            <a:endParaRPr lang="en-US" sz="1550" dirty="0"/>
          </a:p>
        </p:txBody>
      </p:sp>
      <p:sp>
        <p:nvSpPr>
          <p:cNvPr id="27" name="Text 25"/>
          <p:cNvSpPr/>
          <p:nvPr/>
        </p:nvSpPr>
        <p:spPr>
          <a:xfrm>
            <a:off x="13049012" y="2848094"/>
            <a:ext cx="59114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2,588,000</a:t>
            </a:r>
            <a:endParaRPr lang="en-US" sz="1550" dirty="0"/>
          </a:p>
        </p:txBody>
      </p:sp>
      <p:sp>
        <p:nvSpPr>
          <p:cNvPr id="28" name="Shape 26"/>
          <p:cNvSpPr/>
          <p:nvPr/>
        </p:nvSpPr>
        <p:spPr>
          <a:xfrm>
            <a:off x="6896100" y="3570089"/>
            <a:ext cx="6942415" cy="848678"/>
          </a:xfrm>
          <a:prstGeom prst="rect">
            <a:avLst/>
          </a:prstGeom>
          <a:solidFill>
            <a:srgbClr val="FFFFFF">
              <a:alpha val="4000"/>
            </a:srgbClr>
          </a:solidFill>
          <a:ln/>
        </p:spPr>
        <p:txBody>
          <a:bodyPr/>
          <a:lstStyle/>
          <a:p>
            <a:endParaRPr lang="en-US"/>
          </a:p>
        </p:txBody>
      </p:sp>
      <p:sp>
        <p:nvSpPr>
          <p:cNvPr id="29" name="Text 27"/>
          <p:cNvSpPr/>
          <p:nvPr/>
        </p:nvSpPr>
        <p:spPr>
          <a:xfrm>
            <a:off x="7095173" y="3696772"/>
            <a:ext cx="59114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NORTH</a:t>
            </a:r>
            <a:endParaRPr lang="en-US" sz="1550" dirty="0"/>
          </a:p>
        </p:txBody>
      </p:sp>
      <p:sp>
        <p:nvSpPr>
          <p:cNvPr id="30" name="Text 28"/>
          <p:cNvSpPr/>
          <p:nvPr/>
        </p:nvSpPr>
        <p:spPr>
          <a:xfrm>
            <a:off x="8090654" y="3696772"/>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542,000</a:t>
            </a:r>
            <a:endParaRPr lang="en-US" sz="1550" dirty="0"/>
          </a:p>
        </p:txBody>
      </p:sp>
      <p:sp>
        <p:nvSpPr>
          <p:cNvPr id="31" name="Text 29"/>
          <p:cNvSpPr/>
          <p:nvPr/>
        </p:nvSpPr>
        <p:spPr>
          <a:xfrm>
            <a:off x="9082326" y="3696772"/>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503,000</a:t>
            </a:r>
            <a:endParaRPr lang="en-US" sz="1550" dirty="0"/>
          </a:p>
        </p:txBody>
      </p:sp>
      <p:sp>
        <p:nvSpPr>
          <p:cNvPr id="32" name="Text 30"/>
          <p:cNvSpPr/>
          <p:nvPr/>
        </p:nvSpPr>
        <p:spPr>
          <a:xfrm>
            <a:off x="10073997" y="3696772"/>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498,000</a:t>
            </a:r>
            <a:endParaRPr lang="en-US" sz="1550" dirty="0"/>
          </a:p>
        </p:txBody>
      </p:sp>
      <p:sp>
        <p:nvSpPr>
          <p:cNvPr id="33" name="Text 31"/>
          <p:cNvSpPr/>
          <p:nvPr/>
        </p:nvSpPr>
        <p:spPr>
          <a:xfrm>
            <a:off x="11065669" y="3696772"/>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471,000</a:t>
            </a:r>
            <a:endParaRPr lang="en-US" sz="1550" dirty="0"/>
          </a:p>
        </p:txBody>
      </p:sp>
      <p:sp>
        <p:nvSpPr>
          <p:cNvPr id="34" name="Text 32"/>
          <p:cNvSpPr/>
          <p:nvPr/>
        </p:nvSpPr>
        <p:spPr>
          <a:xfrm>
            <a:off x="12057340" y="3696772"/>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526,000</a:t>
            </a:r>
            <a:endParaRPr lang="en-US" sz="1550" dirty="0"/>
          </a:p>
        </p:txBody>
      </p:sp>
      <p:sp>
        <p:nvSpPr>
          <p:cNvPr id="35" name="Text 33"/>
          <p:cNvSpPr/>
          <p:nvPr/>
        </p:nvSpPr>
        <p:spPr>
          <a:xfrm>
            <a:off x="13049012" y="3696772"/>
            <a:ext cx="59114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2,540,000</a:t>
            </a:r>
            <a:endParaRPr lang="en-US" sz="1550" dirty="0"/>
          </a:p>
        </p:txBody>
      </p:sp>
      <p:sp>
        <p:nvSpPr>
          <p:cNvPr id="36" name="Shape 34"/>
          <p:cNvSpPr/>
          <p:nvPr/>
        </p:nvSpPr>
        <p:spPr>
          <a:xfrm>
            <a:off x="6896100" y="4418767"/>
            <a:ext cx="6942415" cy="848678"/>
          </a:xfrm>
          <a:prstGeom prst="rect">
            <a:avLst/>
          </a:prstGeom>
          <a:solidFill>
            <a:srgbClr val="000000">
              <a:alpha val="4000"/>
            </a:srgbClr>
          </a:solidFill>
          <a:ln/>
        </p:spPr>
        <p:txBody>
          <a:bodyPr/>
          <a:lstStyle/>
          <a:p>
            <a:endParaRPr lang="en-US"/>
          </a:p>
        </p:txBody>
      </p:sp>
      <p:sp>
        <p:nvSpPr>
          <p:cNvPr id="37" name="Text 35"/>
          <p:cNvSpPr/>
          <p:nvPr/>
        </p:nvSpPr>
        <p:spPr>
          <a:xfrm>
            <a:off x="7095173" y="4545449"/>
            <a:ext cx="59114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SOUTH</a:t>
            </a:r>
            <a:endParaRPr lang="en-US" sz="1550" dirty="0"/>
          </a:p>
        </p:txBody>
      </p:sp>
      <p:sp>
        <p:nvSpPr>
          <p:cNvPr id="38" name="Text 36"/>
          <p:cNvSpPr/>
          <p:nvPr/>
        </p:nvSpPr>
        <p:spPr>
          <a:xfrm>
            <a:off x="8090654" y="4545449"/>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527,000</a:t>
            </a:r>
            <a:endParaRPr lang="en-US" sz="1550" dirty="0"/>
          </a:p>
        </p:txBody>
      </p:sp>
      <p:sp>
        <p:nvSpPr>
          <p:cNvPr id="39" name="Text 37"/>
          <p:cNvSpPr/>
          <p:nvPr/>
        </p:nvSpPr>
        <p:spPr>
          <a:xfrm>
            <a:off x="9082326" y="4545449"/>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512,000</a:t>
            </a:r>
            <a:endParaRPr lang="en-US" sz="1550" dirty="0"/>
          </a:p>
        </p:txBody>
      </p:sp>
      <p:sp>
        <p:nvSpPr>
          <p:cNvPr id="40" name="Text 38"/>
          <p:cNvSpPr/>
          <p:nvPr/>
        </p:nvSpPr>
        <p:spPr>
          <a:xfrm>
            <a:off x="10073997" y="4545449"/>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482,000</a:t>
            </a:r>
            <a:endParaRPr lang="en-US" sz="1550" dirty="0"/>
          </a:p>
        </p:txBody>
      </p:sp>
      <p:sp>
        <p:nvSpPr>
          <p:cNvPr id="41" name="Text 39"/>
          <p:cNvSpPr/>
          <p:nvPr/>
        </p:nvSpPr>
        <p:spPr>
          <a:xfrm>
            <a:off x="11065669" y="4545449"/>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468,000</a:t>
            </a:r>
            <a:endParaRPr lang="en-US" sz="1550" dirty="0"/>
          </a:p>
        </p:txBody>
      </p:sp>
      <p:sp>
        <p:nvSpPr>
          <p:cNvPr id="42" name="Text 40"/>
          <p:cNvSpPr/>
          <p:nvPr/>
        </p:nvSpPr>
        <p:spPr>
          <a:xfrm>
            <a:off x="12057340" y="4545449"/>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509,000</a:t>
            </a:r>
            <a:endParaRPr lang="en-US" sz="1550" dirty="0"/>
          </a:p>
        </p:txBody>
      </p:sp>
      <p:sp>
        <p:nvSpPr>
          <p:cNvPr id="43" name="Text 41"/>
          <p:cNvSpPr/>
          <p:nvPr/>
        </p:nvSpPr>
        <p:spPr>
          <a:xfrm>
            <a:off x="13049012" y="4545449"/>
            <a:ext cx="59114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2,498,000</a:t>
            </a:r>
            <a:endParaRPr lang="en-US" sz="1550" dirty="0"/>
          </a:p>
        </p:txBody>
      </p:sp>
      <p:sp>
        <p:nvSpPr>
          <p:cNvPr id="44" name="Shape 42"/>
          <p:cNvSpPr/>
          <p:nvPr/>
        </p:nvSpPr>
        <p:spPr>
          <a:xfrm>
            <a:off x="6896100" y="5267444"/>
            <a:ext cx="6942415" cy="848678"/>
          </a:xfrm>
          <a:prstGeom prst="rect">
            <a:avLst/>
          </a:prstGeom>
          <a:solidFill>
            <a:srgbClr val="FFFFFF">
              <a:alpha val="4000"/>
            </a:srgbClr>
          </a:solidFill>
          <a:ln/>
        </p:spPr>
        <p:txBody>
          <a:bodyPr/>
          <a:lstStyle/>
          <a:p>
            <a:endParaRPr lang="en-US"/>
          </a:p>
        </p:txBody>
      </p:sp>
      <p:sp>
        <p:nvSpPr>
          <p:cNvPr id="45" name="Text 43"/>
          <p:cNvSpPr/>
          <p:nvPr/>
        </p:nvSpPr>
        <p:spPr>
          <a:xfrm>
            <a:off x="7095173" y="5394127"/>
            <a:ext cx="591145" cy="297656"/>
          </a:xfrm>
          <a:prstGeom prst="rect">
            <a:avLst/>
          </a:prstGeom>
          <a:noFill/>
          <a:ln/>
        </p:spPr>
        <p:txBody>
          <a:bodyPr wrap="non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WEST</a:t>
            </a:r>
            <a:endParaRPr lang="en-US" sz="1550" dirty="0"/>
          </a:p>
        </p:txBody>
      </p:sp>
      <p:sp>
        <p:nvSpPr>
          <p:cNvPr id="46" name="Text 44"/>
          <p:cNvSpPr/>
          <p:nvPr/>
        </p:nvSpPr>
        <p:spPr>
          <a:xfrm>
            <a:off x="8090654" y="5394127"/>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529,000</a:t>
            </a:r>
            <a:endParaRPr lang="en-US" sz="1550" dirty="0"/>
          </a:p>
        </p:txBody>
      </p:sp>
      <p:sp>
        <p:nvSpPr>
          <p:cNvPr id="47" name="Text 45"/>
          <p:cNvSpPr/>
          <p:nvPr/>
        </p:nvSpPr>
        <p:spPr>
          <a:xfrm>
            <a:off x="9082326" y="5394127"/>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497,000</a:t>
            </a:r>
            <a:endParaRPr lang="en-US" sz="1550" dirty="0"/>
          </a:p>
        </p:txBody>
      </p:sp>
      <p:sp>
        <p:nvSpPr>
          <p:cNvPr id="48" name="Text 46"/>
          <p:cNvSpPr/>
          <p:nvPr/>
        </p:nvSpPr>
        <p:spPr>
          <a:xfrm>
            <a:off x="10073997" y="5394127"/>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503,000</a:t>
            </a:r>
            <a:endParaRPr lang="en-US" sz="1550" dirty="0"/>
          </a:p>
        </p:txBody>
      </p:sp>
      <p:sp>
        <p:nvSpPr>
          <p:cNvPr id="49" name="Text 47"/>
          <p:cNvSpPr/>
          <p:nvPr/>
        </p:nvSpPr>
        <p:spPr>
          <a:xfrm>
            <a:off x="11065669" y="5394127"/>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459,000</a:t>
            </a:r>
            <a:endParaRPr lang="en-US" sz="1550" dirty="0"/>
          </a:p>
        </p:txBody>
      </p:sp>
      <p:sp>
        <p:nvSpPr>
          <p:cNvPr id="50" name="Text 48"/>
          <p:cNvSpPr/>
          <p:nvPr/>
        </p:nvSpPr>
        <p:spPr>
          <a:xfrm>
            <a:off x="12057340" y="5394127"/>
            <a:ext cx="58733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498,000</a:t>
            </a:r>
            <a:endParaRPr lang="en-US" sz="1550" dirty="0"/>
          </a:p>
        </p:txBody>
      </p:sp>
      <p:sp>
        <p:nvSpPr>
          <p:cNvPr id="51" name="Text 49"/>
          <p:cNvSpPr/>
          <p:nvPr/>
        </p:nvSpPr>
        <p:spPr>
          <a:xfrm>
            <a:off x="13049012" y="5394127"/>
            <a:ext cx="591145" cy="595313"/>
          </a:xfrm>
          <a:prstGeom prst="rect">
            <a:avLst/>
          </a:prstGeom>
          <a:noFill/>
          <a:ln/>
        </p:spPr>
        <p:txBody>
          <a:bodyPr wrap="square" lIns="0" tIns="0" rIns="0" bIns="0" rtlCol="0" anchor="t"/>
          <a:lstStyle/>
          <a:p>
            <a:pPr marL="0" indent="0" algn="l">
              <a:lnSpc>
                <a:spcPts val="2300"/>
              </a:lnSpc>
              <a:buNone/>
            </a:pPr>
            <a:r>
              <a:rPr lang="en-US" sz="1550" dirty="0">
                <a:solidFill>
                  <a:srgbClr val="384653"/>
                </a:solidFill>
                <a:latin typeface="Roboto" pitchFamily="34" charset="0"/>
                <a:ea typeface="Roboto" pitchFamily="34" charset="-122"/>
                <a:cs typeface="Roboto" pitchFamily="34" charset="-120"/>
              </a:rPr>
              <a:t>2,486,000</a:t>
            </a:r>
            <a:endParaRPr lang="en-US" sz="1550" dirty="0"/>
          </a:p>
        </p:txBody>
      </p:sp>
      <p:sp>
        <p:nvSpPr>
          <p:cNvPr id="52" name="Text 50"/>
          <p:cNvSpPr/>
          <p:nvPr/>
        </p:nvSpPr>
        <p:spPr>
          <a:xfrm>
            <a:off x="793790" y="6910030"/>
            <a:ext cx="13042821" cy="595313"/>
          </a:xfrm>
          <a:prstGeom prst="rect">
            <a:avLst/>
          </a:prstGeom>
          <a:noFill/>
          <a:ln/>
        </p:spPr>
        <p:txBody>
          <a:bodyPr wrap="square" lIns="0" tIns="0" rIns="0" bIns="0" rtlCol="0" anchor="t"/>
          <a:lstStyle/>
          <a:p>
            <a:pPr marL="0" indent="0" algn="l">
              <a:lnSpc>
                <a:spcPts val="2300"/>
              </a:lnSpc>
              <a:buNone/>
            </a:pPr>
            <a:r>
              <a:rPr lang="en-US" sz="1550" b="1" dirty="0">
                <a:solidFill>
                  <a:srgbClr val="384653"/>
                </a:solidFill>
                <a:latin typeface="Roboto" pitchFamily="34" charset="0"/>
                <a:ea typeface="Roboto" pitchFamily="34" charset="-122"/>
                <a:cs typeface="Roboto" pitchFamily="34" charset="-120"/>
              </a:rPr>
              <a:t>Key Insight:</a:t>
            </a:r>
            <a:r>
              <a:rPr lang="en-US" sz="1550" dirty="0">
                <a:solidFill>
                  <a:srgbClr val="384653"/>
                </a:solidFill>
                <a:latin typeface="Roboto" pitchFamily="34" charset="0"/>
                <a:ea typeface="Roboto" pitchFamily="34" charset="-122"/>
                <a:cs typeface="Roboto" pitchFamily="34" charset="-120"/>
              </a:rPr>
              <a:t> East region leads with ₹2.59M in total sales, whilst Clothing emerges as the strongest category, contributing 21% of the grand total across all regions. The interactive slicers enable managers to instantly drill down into specific region-category combinations.</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24458" y="291822"/>
            <a:ext cx="4588669" cy="331708"/>
          </a:xfrm>
          <a:prstGeom prst="rect">
            <a:avLst/>
          </a:prstGeom>
          <a:noFill/>
          <a:ln/>
        </p:spPr>
        <p:txBody>
          <a:bodyPr wrap="none" lIns="0" tIns="0" rIns="0" bIns="0" rtlCol="0" anchor="t"/>
          <a:lstStyle/>
          <a:p>
            <a:pPr marL="0" indent="0" algn="l">
              <a:lnSpc>
                <a:spcPts val="2600"/>
              </a:lnSpc>
              <a:buNone/>
            </a:pPr>
            <a:r>
              <a:rPr lang="en-US" sz="2800" dirty="0">
                <a:solidFill>
                  <a:srgbClr val="2E3C4E"/>
                </a:solidFill>
                <a:latin typeface="Host Grotesk Medium" pitchFamily="34" charset="0"/>
                <a:ea typeface="Host Grotesk Medium" pitchFamily="34" charset="-122"/>
                <a:cs typeface="Host Grotesk Medium" pitchFamily="34" charset="-120"/>
              </a:rPr>
              <a:t>Task 6: Visual Storytelling with Charts</a:t>
            </a:r>
            <a:endParaRPr lang="en-US" sz="2800" dirty="0"/>
          </a:p>
        </p:txBody>
      </p:sp>
      <p:sp>
        <p:nvSpPr>
          <p:cNvPr id="3" name="Text 1"/>
          <p:cNvSpPr/>
          <p:nvPr/>
        </p:nvSpPr>
        <p:spPr>
          <a:xfrm>
            <a:off x="420719" y="2402393"/>
            <a:ext cx="2598896" cy="198953"/>
          </a:xfrm>
          <a:prstGeom prst="rect">
            <a:avLst/>
          </a:prstGeom>
          <a:noFill/>
          <a:ln/>
        </p:spPr>
        <p:txBody>
          <a:bodyPr wrap="none" lIns="0" tIns="0" rIns="0" bIns="0" rtlCol="0" anchor="t"/>
          <a:lstStyle/>
          <a:p>
            <a:pPr marL="0" indent="0" algn="l">
              <a:lnSpc>
                <a:spcPts val="1550"/>
              </a:lnSpc>
              <a:buNone/>
            </a:pPr>
            <a:r>
              <a:rPr lang="en-US" sz="2000" b="1" dirty="0">
                <a:solidFill>
                  <a:srgbClr val="2E3C4E"/>
                </a:solidFill>
                <a:latin typeface="Host Grotesk Medium" pitchFamily="34" charset="0"/>
                <a:ea typeface="Host Grotesk Medium" pitchFamily="34" charset="-122"/>
                <a:cs typeface="Host Grotesk Medium" pitchFamily="34" charset="-120"/>
              </a:rPr>
              <a:t>Translating Numbers into Narratives</a:t>
            </a:r>
            <a:endParaRPr lang="en-US" sz="2000" b="1" dirty="0"/>
          </a:p>
        </p:txBody>
      </p:sp>
      <p:pic>
        <p:nvPicPr>
          <p:cNvPr id="4" name="Image 0" descr="preencoded.png"/>
          <p:cNvPicPr>
            <a:picLocks noChangeAspect="1"/>
          </p:cNvPicPr>
          <p:nvPr/>
        </p:nvPicPr>
        <p:blipFill>
          <a:blip r:embed="rId3"/>
          <a:stretch>
            <a:fillRect/>
          </a:stretch>
        </p:blipFill>
        <p:spPr>
          <a:xfrm>
            <a:off x="4849058" y="838985"/>
            <a:ext cx="3553182" cy="3314900"/>
          </a:xfrm>
          <a:prstGeom prst="rect">
            <a:avLst/>
          </a:prstGeom>
        </p:spPr>
      </p:pic>
      <p:sp>
        <p:nvSpPr>
          <p:cNvPr id="5" name="Text 2"/>
          <p:cNvSpPr/>
          <p:nvPr/>
        </p:nvSpPr>
        <p:spPr>
          <a:xfrm>
            <a:off x="451188" y="4519349"/>
            <a:ext cx="1698665" cy="165735"/>
          </a:xfrm>
          <a:prstGeom prst="rect">
            <a:avLst/>
          </a:prstGeom>
          <a:noFill/>
          <a:ln/>
        </p:spPr>
        <p:txBody>
          <a:bodyPr wrap="none" lIns="0" tIns="0" rIns="0" bIns="0" rtlCol="0" anchor="t"/>
          <a:lstStyle/>
          <a:p>
            <a:pPr marL="0" indent="0" algn="l">
              <a:lnSpc>
                <a:spcPts val="1300"/>
              </a:lnSpc>
              <a:buNone/>
            </a:pPr>
            <a:r>
              <a:rPr lang="en-US" sz="2000" dirty="0">
                <a:solidFill>
                  <a:srgbClr val="2E3C4E"/>
                </a:solidFill>
                <a:latin typeface="Host Grotesk Medium" pitchFamily="34" charset="0"/>
                <a:ea typeface="Host Grotesk Medium" pitchFamily="34" charset="-122"/>
                <a:cs typeface="Host Grotesk Medium" pitchFamily="34" charset="-120"/>
              </a:rPr>
              <a:t>Regional Sales Performance:</a:t>
            </a:r>
            <a:endParaRPr lang="en-US" sz="2000" dirty="0"/>
          </a:p>
        </p:txBody>
      </p:sp>
      <p:sp>
        <p:nvSpPr>
          <p:cNvPr id="6" name="Text 3"/>
          <p:cNvSpPr/>
          <p:nvPr/>
        </p:nvSpPr>
        <p:spPr>
          <a:xfrm>
            <a:off x="451188" y="5107448"/>
            <a:ext cx="6816399" cy="565934"/>
          </a:xfrm>
          <a:prstGeom prst="rect">
            <a:avLst/>
          </a:prstGeom>
          <a:noFill/>
          <a:ln/>
        </p:spPr>
        <p:txBody>
          <a:bodyPr wrap="square" lIns="0" tIns="0" rIns="0" bIns="0" rtlCol="0" anchor="t"/>
          <a:lstStyle/>
          <a:p>
            <a:pPr marL="0" indent="0" algn="l">
              <a:lnSpc>
                <a:spcPts val="1250"/>
              </a:lnSpc>
              <a:buNone/>
            </a:pPr>
            <a:r>
              <a:rPr lang="en-US" sz="1400" dirty="0">
                <a:solidFill>
                  <a:srgbClr val="384653"/>
                </a:solidFill>
                <a:latin typeface="Roboto" pitchFamily="34" charset="0"/>
                <a:ea typeface="Roboto" pitchFamily="34" charset="-122"/>
                <a:cs typeface="Roboto" pitchFamily="34" charset="-120"/>
              </a:rPr>
              <a:t>The bar chart reveals East's sales leadership at ₹2.59M, followed closely by North</a:t>
            </a:r>
          </a:p>
          <a:p>
            <a:pPr marL="0" indent="0" algn="l">
              <a:lnSpc>
                <a:spcPts val="125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50"/>
              </a:lnSpc>
              <a:buNone/>
            </a:pPr>
            <a:r>
              <a:rPr lang="en-US" sz="1400" dirty="0">
                <a:solidFill>
                  <a:srgbClr val="384653"/>
                </a:solidFill>
                <a:latin typeface="Roboto" pitchFamily="34" charset="0"/>
                <a:ea typeface="Roboto" pitchFamily="34" charset="-122"/>
                <a:cs typeface="Roboto" pitchFamily="34" charset="-120"/>
              </a:rPr>
              <a:t> (₹2.54M). However, the relatively small variance across regions (±4%) suggests</a:t>
            </a:r>
          </a:p>
          <a:p>
            <a:pPr marL="0" indent="0" algn="l">
              <a:lnSpc>
                <a:spcPts val="125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50"/>
              </a:lnSpc>
              <a:buNone/>
            </a:pPr>
            <a:r>
              <a:rPr lang="en-US" sz="1400" dirty="0">
                <a:solidFill>
                  <a:srgbClr val="384653"/>
                </a:solidFill>
                <a:latin typeface="Roboto" pitchFamily="34" charset="0"/>
                <a:ea typeface="Roboto" pitchFamily="34" charset="-122"/>
                <a:cs typeface="Roboto" pitchFamily="34" charset="-120"/>
              </a:rPr>
              <a:t> balanced market penetration, with no single region dramatically outperforming</a:t>
            </a:r>
          </a:p>
          <a:p>
            <a:pPr marL="0" indent="0" algn="l">
              <a:lnSpc>
                <a:spcPts val="125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50"/>
              </a:lnSpc>
              <a:buNone/>
            </a:pPr>
            <a:r>
              <a:rPr lang="en-US" sz="1400" dirty="0">
                <a:solidFill>
                  <a:srgbClr val="384653"/>
                </a:solidFill>
                <a:latin typeface="Roboto" pitchFamily="34" charset="0"/>
                <a:ea typeface="Roboto" pitchFamily="34" charset="-122"/>
                <a:cs typeface="Roboto" pitchFamily="34" charset="-120"/>
              </a:rPr>
              <a:t> others.</a:t>
            </a:r>
            <a:endParaRPr lang="en-US" sz="1400" dirty="0"/>
          </a:p>
        </p:txBody>
      </p:sp>
      <p:pic>
        <p:nvPicPr>
          <p:cNvPr id="7" name="Image 1" descr="preencoded.png"/>
          <p:cNvPicPr>
            <a:picLocks noChangeAspect="1"/>
          </p:cNvPicPr>
          <p:nvPr/>
        </p:nvPicPr>
        <p:blipFill>
          <a:blip r:embed="rId4"/>
          <a:stretch>
            <a:fillRect/>
          </a:stretch>
        </p:blipFill>
        <p:spPr>
          <a:xfrm>
            <a:off x="9510736" y="838985"/>
            <a:ext cx="3841449" cy="3365253"/>
          </a:xfrm>
          <a:prstGeom prst="rect">
            <a:avLst/>
          </a:prstGeom>
        </p:spPr>
      </p:pic>
      <p:sp>
        <p:nvSpPr>
          <p:cNvPr id="8" name="Text 4"/>
          <p:cNvSpPr/>
          <p:nvPr/>
        </p:nvSpPr>
        <p:spPr>
          <a:xfrm>
            <a:off x="7610356" y="4562206"/>
            <a:ext cx="1326713" cy="165735"/>
          </a:xfrm>
          <a:prstGeom prst="rect">
            <a:avLst/>
          </a:prstGeom>
          <a:noFill/>
          <a:ln/>
        </p:spPr>
        <p:txBody>
          <a:bodyPr wrap="none" lIns="0" tIns="0" rIns="0" bIns="0" rtlCol="0" anchor="t"/>
          <a:lstStyle/>
          <a:p>
            <a:pPr marL="0" indent="0" algn="l">
              <a:lnSpc>
                <a:spcPts val="1300"/>
              </a:lnSpc>
              <a:buNone/>
            </a:pPr>
            <a:r>
              <a:rPr lang="en-US" sz="2000" dirty="0">
                <a:solidFill>
                  <a:srgbClr val="2E3C4E"/>
                </a:solidFill>
                <a:latin typeface="Host Grotesk Medium" pitchFamily="34" charset="0"/>
                <a:ea typeface="Host Grotesk Medium" pitchFamily="34" charset="-122"/>
                <a:cs typeface="Host Grotesk Medium" pitchFamily="34" charset="-120"/>
              </a:rPr>
              <a:t>Category Distribution:</a:t>
            </a:r>
            <a:endParaRPr lang="en-US" sz="2000" dirty="0"/>
          </a:p>
        </p:txBody>
      </p:sp>
      <p:sp>
        <p:nvSpPr>
          <p:cNvPr id="9" name="Text 5"/>
          <p:cNvSpPr/>
          <p:nvPr/>
        </p:nvSpPr>
        <p:spPr>
          <a:xfrm>
            <a:off x="7610356" y="5028013"/>
            <a:ext cx="7020044" cy="1052772"/>
          </a:xfrm>
          <a:prstGeom prst="rect">
            <a:avLst/>
          </a:prstGeom>
          <a:noFill/>
          <a:ln/>
        </p:spPr>
        <p:txBody>
          <a:bodyPr wrap="square" lIns="0" tIns="0" rIns="0" bIns="0" rtlCol="0" anchor="t"/>
          <a:lstStyle/>
          <a:p>
            <a:pPr marL="0" indent="0" algn="l">
              <a:lnSpc>
                <a:spcPts val="1250"/>
              </a:lnSpc>
              <a:buNone/>
            </a:pPr>
            <a:r>
              <a:rPr lang="en-US" sz="1400" dirty="0">
                <a:solidFill>
                  <a:srgbClr val="384653"/>
                </a:solidFill>
                <a:latin typeface="Roboto" pitchFamily="34" charset="0"/>
                <a:ea typeface="Roboto" pitchFamily="34" charset="-122"/>
                <a:cs typeface="Roboto" pitchFamily="34" charset="-120"/>
              </a:rPr>
              <a:t>The pie chart illustrates relatively even category distribution, with Clothing and</a:t>
            </a:r>
          </a:p>
          <a:p>
            <a:pPr marL="0" indent="0" algn="l">
              <a:lnSpc>
                <a:spcPts val="125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50"/>
              </a:lnSpc>
              <a:buNone/>
            </a:pPr>
            <a:r>
              <a:rPr lang="en-US" sz="1400" dirty="0">
                <a:solidFill>
                  <a:srgbClr val="384653"/>
                </a:solidFill>
                <a:latin typeface="Roboto" pitchFamily="34" charset="0"/>
                <a:ea typeface="Roboto" pitchFamily="34" charset="-122"/>
                <a:cs typeface="Roboto" pitchFamily="34" charset="-120"/>
              </a:rPr>
              <a:t> Electronics each commanding approximately 21% and 20% of total sales</a:t>
            </a:r>
          </a:p>
          <a:p>
            <a:pPr marL="0" indent="0" algn="l">
              <a:lnSpc>
                <a:spcPts val="125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50"/>
              </a:lnSpc>
              <a:buNone/>
            </a:pPr>
            <a:r>
              <a:rPr lang="en-US" sz="1400" dirty="0">
                <a:solidFill>
                  <a:srgbClr val="384653"/>
                </a:solidFill>
                <a:latin typeface="Roboto" pitchFamily="34" charset="0"/>
                <a:ea typeface="Roboto" pitchFamily="34" charset="-122"/>
                <a:cs typeface="Roboto" pitchFamily="34" charset="-120"/>
              </a:rPr>
              <a:t> respectively. Groceries appears underweight at 18%, suggesting potential growth</a:t>
            </a:r>
          </a:p>
          <a:p>
            <a:pPr marL="0" indent="0" algn="l">
              <a:lnSpc>
                <a:spcPts val="1250"/>
              </a:lnSpc>
              <a:buNone/>
            </a:pPr>
            <a:endParaRPr lang="en-US" sz="1400" dirty="0">
              <a:solidFill>
                <a:srgbClr val="384653"/>
              </a:solidFill>
              <a:latin typeface="Roboto" pitchFamily="34" charset="0"/>
              <a:ea typeface="Roboto" pitchFamily="34" charset="-122"/>
              <a:cs typeface="Roboto" pitchFamily="34" charset="-120"/>
            </a:endParaRPr>
          </a:p>
          <a:p>
            <a:pPr marL="0" indent="0" algn="l">
              <a:lnSpc>
                <a:spcPts val="1250"/>
              </a:lnSpc>
              <a:buNone/>
            </a:pPr>
            <a:r>
              <a:rPr lang="en-US" sz="1400" dirty="0">
                <a:solidFill>
                  <a:srgbClr val="384653"/>
                </a:solidFill>
                <a:latin typeface="Roboto" pitchFamily="34" charset="0"/>
                <a:ea typeface="Roboto" pitchFamily="34" charset="-122"/>
                <a:cs typeface="Roboto" pitchFamily="34" charset="-120"/>
              </a:rPr>
              <a:t> opportunity.</a:t>
            </a:r>
            <a:endParaRPr lang="en-US" sz="1400" dirty="0"/>
          </a:p>
        </p:txBody>
      </p:sp>
      <p:sp>
        <p:nvSpPr>
          <p:cNvPr id="10" name="Shape 6"/>
          <p:cNvSpPr/>
          <p:nvPr/>
        </p:nvSpPr>
        <p:spPr>
          <a:xfrm>
            <a:off x="325993" y="6473952"/>
            <a:ext cx="4523065" cy="1244037"/>
          </a:xfrm>
          <a:prstGeom prst="roundRect">
            <a:avLst>
              <a:gd name="adj" fmla="val 7707"/>
            </a:avLst>
          </a:prstGeom>
          <a:solidFill>
            <a:srgbClr val="FAF9F5"/>
          </a:solidFill>
          <a:ln w="15240">
            <a:solidFill>
              <a:srgbClr val="BFD3D8"/>
            </a:solidFill>
            <a:prstDash val="solid"/>
          </a:ln>
        </p:spPr>
        <p:txBody>
          <a:bodyPr/>
          <a:lstStyle/>
          <a:p>
            <a:endParaRPr lang="en-US"/>
          </a:p>
        </p:txBody>
      </p:sp>
      <p:pic>
        <p:nvPicPr>
          <p:cNvPr id="11" name="Image 2" descr="preencoded.png"/>
          <p:cNvPicPr>
            <a:picLocks noChangeAspect="1"/>
          </p:cNvPicPr>
          <p:nvPr/>
        </p:nvPicPr>
        <p:blipFill>
          <a:blip r:embed="rId5"/>
          <a:stretch>
            <a:fillRect/>
          </a:stretch>
        </p:blipFill>
        <p:spPr>
          <a:xfrm>
            <a:off x="344746" y="6768823"/>
            <a:ext cx="60960" cy="949166"/>
          </a:xfrm>
          <a:prstGeom prst="rect">
            <a:avLst/>
          </a:prstGeom>
        </p:spPr>
      </p:pic>
      <p:sp>
        <p:nvSpPr>
          <p:cNvPr id="12" name="Text 7"/>
          <p:cNvSpPr/>
          <p:nvPr/>
        </p:nvSpPr>
        <p:spPr>
          <a:xfrm>
            <a:off x="511344" y="6717204"/>
            <a:ext cx="1326713" cy="165735"/>
          </a:xfrm>
          <a:prstGeom prst="rect">
            <a:avLst/>
          </a:prstGeom>
          <a:noFill/>
          <a:ln/>
        </p:spPr>
        <p:txBody>
          <a:bodyPr wrap="none" lIns="0" tIns="0" rIns="0" bIns="0" rtlCol="0" anchor="t"/>
          <a:lstStyle/>
          <a:p>
            <a:pPr marL="0" indent="0" algn="l">
              <a:lnSpc>
                <a:spcPts val="1300"/>
              </a:lnSpc>
              <a:buNone/>
            </a:pPr>
            <a:r>
              <a:rPr lang="en-US" sz="1400" b="1" dirty="0">
                <a:solidFill>
                  <a:srgbClr val="384653"/>
                </a:solidFill>
                <a:latin typeface="Host Grotesk Medium" pitchFamily="34" charset="0"/>
                <a:ea typeface="Host Grotesk Medium" pitchFamily="34" charset="-122"/>
                <a:cs typeface="Host Grotesk Medium" pitchFamily="34" charset="-120"/>
              </a:rPr>
              <a:t>West's Balance</a:t>
            </a:r>
            <a:endParaRPr lang="en-US" sz="1400" b="1" dirty="0"/>
          </a:p>
        </p:txBody>
      </p:sp>
      <p:sp>
        <p:nvSpPr>
          <p:cNvPr id="13" name="Text 8"/>
          <p:cNvSpPr/>
          <p:nvPr/>
        </p:nvSpPr>
        <p:spPr>
          <a:xfrm>
            <a:off x="511344" y="7066574"/>
            <a:ext cx="4234696" cy="318135"/>
          </a:xfrm>
          <a:prstGeom prst="rect">
            <a:avLst/>
          </a:prstGeom>
          <a:noFill/>
          <a:ln/>
        </p:spPr>
        <p:txBody>
          <a:bodyPr wrap="square" lIns="0" tIns="0" rIns="0" bIns="0" rtlCol="0" anchor="t"/>
          <a:lstStyle/>
          <a:p>
            <a:pPr marL="0" indent="0" algn="l">
              <a:lnSpc>
                <a:spcPts val="1250"/>
              </a:lnSpc>
              <a:buNone/>
            </a:pPr>
            <a:r>
              <a:rPr lang="en-US" sz="1200" dirty="0">
                <a:solidFill>
                  <a:srgbClr val="384653"/>
                </a:solidFill>
                <a:latin typeface="Roboto" pitchFamily="34" charset="0"/>
                <a:ea typeface="Roboto" pitchFamily="34" charset="-122"/>
                <a:cs typeface="Roboto" pitchFamily="34" charset="-120"/>
              </a:rPr>
              <a:t>West region shows the most balanced category distribution, with no single category dominating—an indicator of diversified market strength and reduced concentration risk.</a:t>
            </a:r>
            <a:endParaRPr lang="en-US" sz="1200" dirty="0"/>
          </a:p>
        </p:txBody>
      </p:sp>
      <p:sp>
        <p:nvSpPr>
          <p:cNvPr id="14" name="Shape 9"/>
          <p:cNvSpPr/>
          <p:nvPr/>
        </p:nvSpPr>
        <p:spPr>
          <a:xfrm>
            <a:off x="5205413" y="6471333"/>
            <a:ext cx="4523065" cy="1244037"/>
          </a:xfrm>
          <a:prstGeom prst="roundRect">
            <a:avLst>
              <a:gd name="adj" fmla="val 7707"/>
            </a:avLst>
          </a:prstGeom>
          <a:solidFill>
            <a:srgbClr val="FAF9F5"/>
          </a:solidFill>
          <a:ln w="15240">
            <a:solidFill>
              <a:srgbClr val="BFD3D8"/>
            </a:solidFill>
            <a:prstDash val="solid"/>
          </a:ln>
        </p:spPr>
        <p:txBody>
          <a:bodyPr/>
          <a:lstStyle/>
          <a:p>
            <a:endParaRPr lang="en-US"/>
          </a:p>
        </p:txBody>
      </p:sp>
      <p:pic>
        <p:nvPicPr>
          <p:cNvPr id="15" name="Image 3" descr="preencoded.png"/>
          <p:cNvPicPr>
            <a:picLocks noChangeAspect="1"/>
          </p:cNvPicPr>
          <p:nvPr/>
        </p:nvPicPr>
        <p:blipFill>
          <a:blip r:embed="rId5"/>
          <a:stretch>
            <a:fillRect/>
          </a:stretch>
        </p:blipFill>
        <p:spPr>
          <a:xfrm>
            <a:off x="5217752" y="6800072"/>
            <a:ext cx="60960" cy="949166"/>
          </a:xfrm>
          <a:prstGeom prst="rect">
            <a:avLst/>
          </a:prstGeom>
        </p:spPr>
      </p:pic>
      <p:sp>
        <p:nvSpPr>
          <p:cNvPr id="16" name="Text 10"/>
          <p:cNvSpPr/>
          <p:nvPr/>
        </p:nvSpPr>
        <p:spPr>
          <a:xfrm>
            <a:off x="5442404" y="6685955"/>
            <a:ext cx="1351240" cy="165735"/>
          </a:xfrm>
          <a:prstGeom prst="rect">
            <a:avLst/>
          </a:prstGeom>
          <a:noFill/>
          <a:ln/>
        </p:spPr>
        <p:txBody>
          <a:bodyPr wrap="none" lIns="0" tIns="0" rIns="0" bIns="0" rtlCol="0" anchor="t"/>
          <a:lstStyle/>
          <a:p>
            <a:pPr marL="0" indent="0" algn="l">
              <a:lnSpc>
                <a:spcPts val="1300"/>
              </a:lnSpc>
              <a:buNone/>
            </a:pPr>
            <a:r>
              <a:rPr lang="en-US" sz="1400" b="1" dirty="0">
                <a:solidFill>
                  <a:srgbClr val="384653"/>
                </a:solidFill>
                <a:latin typeface="Host Grotesk Medium" pitchFamily="34" charset="0"/>
                <a:ea typeface="Host Grotesk Medium" pitchFamily="34" charset="-122"/>
                <a:cs typeface="Host Grotesk Medium" pitchFamily="34" charset="-120"/>
              </a:rPr>
              <a:t>Groceries Opportunity</a:t>
            </a:r>
            <a:endParaRPr lang="en-US" sz="1400" b="1" dirty="0"/>
          </a:p>
        </p:txBody>
      </p:sp>
      <p:sp>
        <p:nvSpPr>
          <p:cNvPr id="17" name="Text 11"/>
          <p:cNvSpPr/>
          <p:nvPr/>
        </p:nvSpPr>
        <p:spPr>
          <a:xfrm>
            <a:off x="5442404" y="7003637"/>
            <a:ext cx="4234696" cy="477202"/>
          </a:xfrm>
          <a:prstGeom prst="rect">
            <a:avLst/>
          </a:prstGeom>
          <a:noFill/>
          <a:ln/>
        </p:spPr>
        <p:txBody>
          <a:bodyPr wrap="square" lIns="0" tIns="0" rIns="0" bIns="0" rtlCol="0" anchor="t"/>
          <a:lstStyle/>
          <a:p>
            <a:pPr marL="0" indent="0" algn="l">
              <a:lnSpc>
                <a:spcPts val="1250"/>
              </a:lnSpc>
              <a:buNone/>
            </a:pPr>
            <a:r>
              <a:rPr lang="en-US" sz="1200" dirty="0">
                <a:solidFill>
                  <a:srgbClr val="384653"/>
                </a:solidFill>
                <a:latin typeface="Roboto" pitchFamily="34" charset="0"/>
                <a:ea typeface="Roboto" pitchFamily="34" charset="-122"/>
                <a:cs typeface="Roboto" pitchFamily="34" charset="-120"/>
              </a:rPr>
              <a:t>At only 18% of total sales, Groceries represents the smallest category share. Given typically higher purchase frequency in groceries, this suggests significant untapped potential.</a:t>
            </a:r>
            <a:endParaRPr lang="en-US" sz="1200" dirty="0"/>
          </a:p>
        </p:txBody>
      </p:sp>
      <p:sp>
        <p:nvSpPr>
          <p:cNvPr id="18" name="Shape 12"/>
          <p:cNvSpPr/>
          <p:nvPr/>
        </p:nvSpPr>
        <p:spPr>
          <a:xfrm>
            <a:off x="9955887" y="6440768"/>
            <a:ext cx="4523184" cy="1244037"/>
          </a:xfrm>
          <a:prstGeom prst="roundRect">
            <a:avLst>
              <a:gd name="adj" fmla="val 7707"/>
            </a:avLst>
          </a:prstGeom>
          <a:solidFill>
            <a:srgbClr val="FAF9F5"/>
          </a:solidFill>
          <a:ln w="15240">
            <a:solidFill>
              <a:srgbClr val="BFD3D8"/>
            </a:solidFill>
            <a:prstDash val="solid"/>
          </a:ln>
        </p:spPr>
        <p:txBody>
          <a:bodyPr/>
          <a:lstStyle/>
          <a:p>
            <a:endParaRPr lang="en-US"/>
          </a:p>
        </p:txBody>
      </p:sp>
      <p:pic>
        <p:nvPicPr>
          <p:cNvPr id="19" name="Image 4" descr="preencoded.png"/>
          <p:cNvPicPr>
            <a:picLocks noChangeAspect="1"/>
          </p:cNvPicPr>
          <p:nvPr/>
        </p:nvPicPr>
        <p:blipFill>
          <a:blip r:embed="rId5"/>
          <a:stretch>
            <a:fillRect/>
          </a:stretch>
        </p:blipFill>
        <p:spPr>
          <a:xfrm>
            <a:off x="9974640" y="6768823"/>
            <a:ext cx="60960" cy="949166"/>
          </a:xfrm>
          <a:prstGeom prst="rect">
            <a:avLst/>
          </a:prstGeom>
        </p:spPr>
      </p:pic>
      <p:sp>
        <p:nvSpPr>
          <p:cNvPr id="20" name="Text 13"/>
          <p:cNvSpPr/>
          <p:nvPr/>
        </p:nvSpPr>
        <p:spPr>
          <a:xfrm>
            <a:off x="10164424" y="6685955"/>
            <a:ext cx="1326713" cy="165735"/>
          </a:xfrm>
          <a:prstGeom prst="rect">
            <a:avLst/>
          </a:prstGeom>
          <a:noFill/>
          <a:ln/>
        </p:spPr>
        <p:txBody>
          <a:bodyPr wrap="none" lIns="0" tIns="0" rIns="0" bIns="0" rtlCol="0" anchor="t"/>
          <a:lstStyle/>
          <a:p>
            <a:pPr marL="0" indent="0" algn="l">
              <a:lnSpc>
                <a:spcPts val="1300"/>
              </a:lnSpc>
              <a:buNone/>
            </a:pPr>
            <a:r>
              <a:rPr lang="en-US" sz="1400" b="1" dirty="0">
                <a:solidFill>
                  <a:srgbClr val="384653"/>
                </a:solidFill>
                <a:latin typeface="Host Grotesk Medium" pitchFamily="34" charset="0"/>
                <a:ea typeface="Host Grotesk Medium" pitchFamily="34" charset="-122"/>
                <a:cs typeface="Host Grotesk Medium" pitchFamily="34" charset="-120"/>
              </a:rPr>
              <a:t>Clothing Dominance</a:t>
            </a:r>
            <a:endParaRPr lang="en-US" sz="1400" b="1" dirty="0"/>
          </a:p>
        </p:txBody>
      </p:sp>
      <p:sp>
        <p:nvSpPr>
          <p:cNvPr id="21" name="Text 14"/>
          <p:cNvSpPr/>
          <p:nvPr/>
        </p:nvSpPr>
        <p:spPr>
          <a:xfrm>
            <a:off x="10164424" y="6956520"/>
            <a:ext cx="4234815" cy="318135"/>
          </a:xfrm>
          <a:prstGeom prst="rect">
            <a:avLst/>
          </a:prstGeom>
          <a:noFill/>
          <a:ln/>
        </p:spPr>
        <p:txBody>
          <a:bodyPr wrap="square" lIns="0" tIns="0" rIns="0" bIns="0" rtlCol="0" anchor="t"/>
          <a:lstStyle/>
          <a:p>
            <a:pPr marL="0" indent="0" algn="l">
              <a:lnSpc>
                <a:spcPts val="1250"/>
              </a:lnSpc>
              <a:buNone/>
            </a:pPr>
            <a:r>
              <a:rPr lang="en-US" sz="1200" dirty="0">
                <a:solidFill>
                  <a:srgbClr val="384653"/>
                </a:solidFill>
                <a:latin typeface="Roboto" pitchFamily="34" charset="0"/>
                <a:ea typeface="Roboto" pitchFamily="34" charset="-122"/>
                <a:cs typeface="Roboto" pitchFamily="34" charset="-120"/>
              </a:rPr>
              <a:t>Clothing's 21% share positions it as the top performer, likely driven by seasonal purchasing patterns and repeat customer behaviour in apparel.</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Ion Boardroom</Template>
  <TotalTime>292</TotalTime>
  <Words>2181</Words>
  <Application>Microsoft Office PowerPoint</Application>
  <PresentationFormat>Custom</PresentationFormat>
  <Paragraphs>351</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Roboto</vt:lpstr>
      <vt:lpstr>Consolas</vt:lpstr>
      <vt:lpstr>Host Grotesk Medium</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Kousalya Shanmugam S</cp:lastModifiedBy>
  <cp:revision>18</cp:revision>
  <dcterms:created xsi:type="dcterms:W3CDTF">2025-11-11T13:59:56Z</dcterms:created>
  <dcterms:modified xsi:type="dcterms:W3CDTF">2025-11-15T04:32:06Z</dcterms:modified>
</cp:coreProperties>
</file>